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66" r:id="rId2"/>
    <p:sldId id="267" r:id="rId3"/>
    <p:sldId id="268" r:id="rId4"/>
    <p:sldId id="257" r:id="rId5"/>
    <p:sldId id="316" r:id="rId6"/>
    <p:sldId id="312" r:id="rId7"/>
    <p:sldId id="298" r:id="rId8"/>
    <p:sldId id="295" r:id="rId9"/>
    <p:sldId id="293" r:id="rId10"/>
    <p:sldId id="311" r:id="rId11"/>
    <p:sldId id="314" r:id="rId12"/>
    <p:sldId id="315" r:id="rId1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618C5A-BF4F-44D7-ADB2-C5301EF81F8A}">
  <a:tblStyle styleId="{B1618C5A-BF4F-44D7-ADB2-C5301EF81F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78"/>
    <p:restoredTop sz="91456"/>
  </p:normalViewPr>
  <p:slideViewPr>
    <p:cSldViewPr snapToGrid="0" snapToObjects="1">
      <p:cViewPr varScale="1">
        <p:scale>
          <a:sx n="133" d="100"/>
          <a:sy n="133" d="100"/>
        </p:scale>
        <p:origin x="7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60bda0dc20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60bda0dc20_0_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 name="Google Shape;93;g60bda0dc20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2246438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443185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5"/>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6" name="Google Shape;36;p5"/>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en.wikipedia.org/wiki/Binomial_distribution" TargetMode="Externa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hyperlink" Target="https://towardsdatascience.com/gamma-distribution-intuition-derivation-and-examples-55f407423840" TargetMode="External"/><Relationship Id="rId1" Type="http://schemas.openxmlformats.org/officeDocument/2006/relationships/slideLayout" Target="../slideLayouts/slideLayout1.xml"/><Relationship Id="rId4" Type="http://schemas.openxmlformats.org/officeDocument/2006/relationships/image" Target="../media/image45.tiff"/></Relationships>
</file>

<file path=ppt/slides/_rels/slide11.xml.rels><?xml version="1.0" encoding="UTF-8" standalone="yes"?>
<Relationships xmlns="http://schemas.openxmlformats.org/package/2006/relationships"><Relationship Id="rId3" Type="http://schemas.openxmlformats.org/officeDocument/2006/relationships/image" Target="../media/image46.tiff"/><Relationship Id="rId7" Type="http://schemas.openxmlformats.org/officeDocument/2006/relationships/image" Target="../media/image50.tiff"/><Relationship Id="rId2" Type="http://schemas.openxmlformats.org/officeDocument/2006/relationships/hyperlink" Target="https://towardsdatascience.com/beta-distribution-intuition-examples-and-derivation-cf00f4db57af" TargetMode="External"/><Relationship Id="rId1" Type="http://schemas.openxmlformats.org/officeDocument/2006/relationships/slideLayout" Target="../slideLayouts/slideLayout1.xml"/><Relationship Id="rId6" Type="http://schemas.openxmlformats.org/officeDocument/2006/relationships/image" Target="../media/image49.tiff"/><Relationship Id="rId5" Type="http://schemas.openxmlformats.org/officeDocument/2006/relationships/image" Target="../media/image48.tiff"/><Relationship Id="rId4" Type="http://schemas.openxmlformats.org/officeDocument/2006/relationships/image" Target="../media/image47.tiff"/></Relationships>
</file>

<file path=ppt/slides/_rels/slide12.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2.xml"/><Relationship Id="rId6" Type="http://schemas.openxmlformats.org/officeDocument/2006/relationships/image" Target="../media/image55.tiff"/><Relationship Id="rId5" Type="http://schemas.openxmlformats.org/officeDocument/2006/relationships/image" Target="../media/image54.tiff"/><Relationship Id="rId4" Type="http://schemas.openxmlformats.org/officeDocument/2006/relationships/image" Target="../media/image53.tiff"/></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Exponential_distribution" TargetMode="External"/><Relationship Id="rId2" Type="http://schemas.openxmlformats.org/officeDocument/2006/relationships/hyperlink" Target="https://en.wikipedia.org/wiki/Poisson_distribution" TargetMode="External"/><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tiff"/><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en.wikipedia.org/wiki/De_Moivre&#8211;Laplace_theorem" TargetMode="External"/><Relationship Id="rId1" Type="http://schemas.openxmlformats.org/officeDocument/2006/relationships/slideLayout" Target="../slideLayouts/slideLayout1.xml"/><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image" Target="../media/image8.png"/><Relationship Id="rId7"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hyperlink" Target="https://towardsdatascience.com/6-ways-to-test-for-a-normal-distribution-which-one-to-use-9dcf47d8fa93" TargetMode="External"/><Relationship Id="rId1" Type="http://schemas.openxmlformats.org/officeDocument/2006/relationships/slideLayout" Target="../slideLayouts/slideLayout1.xml"/><Relationship Id="rId5" Type="http://schemas.openxmlformats.org/officeDocument/2006/relationships/image" Target="../media/image21.tiff"/><Relationship Id="rId4" Type="http://schemas.openxmlformats.org/officeDocument/2006/relationships/image" Target="../media/image20.tiff"/></Relationships>
</file>

<file path=ppt/slides/_rels/slide7.xml.rels><?xml version="1.0" encoding="UTF-8" standalone="yes"?>
<Relationships xmlns="http://schemas.openxmlformats.org/package/2006/relationships"><Relationship Id="rId3" Type="http://schemas.openxmlformats.org/officeDocument/2006/relationships/image" Target="../media/image22.tiff"/><Relationship Id="rId7" Type="http://schemas.openxmlformats.org/officeDocument/2006/relationships/image" Target="../media/image25.tiff"/><Relationship Id="rId2" Type="http://schemas.openxmlformats.org/officeDocument/2006/relationships/hyperlink" Target="https://www.randomservices.org/random/urn/Matching.html" TargetMode="External"/><Relationship Id="rId1" Type="http://schemas.openxmlformats.org/officeDocument/2006/relationships/slideLayout" Target="../slideLayouts/slideLayout1.xml"/><Relationship Id="rId6" Type="http://schemas.openxmlformats.org/officeDocument/2006/relationships/hyperlink" Target="https://en.wikipedia.org/wiki/Derangement" TargetMode="External"/><Relationship Id="rId5" Type="http://schemas.openxmlformats.org/officeDocument/2006/relationships/image" Target="../media/image24.jpeg"/><Relationship Id="rId4" Type="http://schemas.openxmlformats.org/officeDocument/2006/relationships/image" Target="../media/image23.tiff"/></Relationships>
</file>

<file path=ppt/slides/_rels/slide8.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27.tiff"/><Relationship Id="rId7" Type="http://schemas.openxmlformats.org/officeDocument/2006/relationships/image" Target="../media/image31.tiff"/><Relationship Id="rId2" Type="http://schemas.openxmlformats.org/officeDocument/2006/relationships/image" Target="../media/image26.tiff"/><Relationship Id="rId1" Type="http://schemas.openxmlformats.org/officeDocument/2006/relationships/slideLayout" Target="../slideLayouts/slideLayout1.xml"/><Relationship Id="rId6" Type="http://schemas.openxmlformats.org/officeDocument/2006/relationships/image" Target="../media/image30.tiff"/><Relationship Id="rId5" Type="http://schemas.openxmlformats.org/officeDocument/2006/relationships/image" Target="../media/image29.tiff"/><Relationship Id="rId10" Type="http://schemas.openxmlformats.org/officeDocument/2006/relationships/image" Target="../media/image34.tiff"/><Relationship Id="rId4" Type="http://schemas.openxmlformats.org/officeDocument/2006/relationships/image" Target="../media/image28.tiff"/><Relationship Id="rId9" Type="http://schemas.openxmlformats.org/officeDocument/2006/relationships/image" Target="../media/image33.tiff"/></Relationships>
</file>

<file path=ppt/slides/_rels/slide9.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6.png"/><Relationship Id="rId7" Type="http://schemas.openxmlformats.org/officeDocument/2006/relationships/image" Target="../media/image40.tiff"/><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jpeg"/><Relationship Id="rId5" Type="http://schemas.openxmlformats.org/officeDocument/2006/relationships/image" Target="../media/image38.tiff"/><Relationship Id="rId10" Type="http://schemas.openxmlformats.org/officeDocument/2006/relationships/image" Target="../media/image43.tiff"/><Relationship Id="rId4" Type="http://schemas.openxmlformats.org/officeDocument/2006/relationships/image" Target="../media/image37.tiff"/><Relationship Id="rId9" Type="http://schemas.openxmlformats.org/officeDocument/2006/relationships/image" Target="../media/image4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B5F268-965F-C142-A102-83C02389B555}"/>
              </a:ext>
            </a:extLst>
          </p:cNvPr>
          <p:cNvSpPr txBox="1"/>
          <p:nvPr/>
        </p:nvSpPr>
        <p:spPr>
          <a:xfrm>
            <a:off x="147041" y="178676"/>
            <a:ext cx="5042165" cy="2308324"/>
          </a:xfrm>
          <a:prstGeom prst="rect">
            <a:avLst/>
          </a:prstGeom>
          <a:noFill/>
        </p:spPr>
        <p:txBody>
          <a:bodyPr wrap="square" rtlCol="0">
            <a:spAutoFit/>
          </a:bodyPr>
          <a:lstStyle/>
          <a:p>
            <a:r>
              <a:rPr lang="en-US" sz="1800" b="1" dirty="0">
                <a:solidFill>
                  <a:srgbClr val="0070C0"/>
                </a:solidFill>
              </a:rPr>
              <a:t>Binomial Distribution</a:t>
            </a:r>
          </a:p>
          <a:p>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Binomial_distribution</a:t>
            </a:r>
            <a:endParaRPr lang="en-US" dirty="0"/>
          </a:p>
          <a:p>
            <a:endParaRPr lang="en-US" dirty="0"/>
          </a:p>
          <a:p>
            <a:r>
              <a:rPr lang="en-US" dirty="0"/>
              <a:t>The binomial distribution was discovered </a:t>
            </a:r>
          </a:p>
          <a:p>
            <a:r>
              <a:rPr lang="en-US" dirty="0"/>
              <a:t>by Jacob Bernoulli (1655 – 1705)</a:t>
            </a:r>
          </a:p>
          <a:p>
            <a:r>
              <a:rPr lang="en-US" dirty="0"/>
              <a:t>and published in 1713 (8 years after his death).</a:t>
            </a:r>
          </a:p>
          <a:p>
            <a:endParaRPr lang="en-US" dirty="0"/>
          </a:p>
          <a:p>
            <a:r>
              <a:rPr lang="en-US" dirty="0"/>
              <a:t>We do </a:t>
            </a:r>
            <a:r>
              <a:rPr lang="en-US" b="1" dirty="0">
                <a:solidFill>
                  <a:srgbClr val="0070C0"/>
                </a:solidFill>
              </a:rPr>
              <a:t>n</a:t>
            </a:r>
            <a:r>
              <a:rPr lang="en-US" dirty="0"/>
              <a:t> independent trials with two possible outcomes</a:t>
            </a:r>
          </a:p>
          <a:p>
            <a:r>
              <a:rPr lang="en-US" dirty="0"/>
              <a:t>("yes" &amp; "no") with probabilities p  &amp;  q=(1-p).</a:t>
            </a:r>
          </a:p>
          <a:p>
            <a:r>
              <a:rPr lang="en-US" dirty="0"/>
              <a:t>Then the probability that x out of n trials have value "yes" is:</a:t>
            </a:r>
          </a:p>
        </p:txBody>
      </p:sp>
      <p:sp>
        <p:nvSpPr>
          <p:cNvPr id="5" name="TextBox 4">
            <a:extLst>
              <a:ext uri="{FF2B5EF4-FFF2-40B4-BE49-F238E27FC236}">
                <a16:creationId xmlns:a16="http://schemas.microsoft.com/office/drawing/2014/main" id="{E72EEA3B-9D50-A145-B8FE-B6686486D979}"/>
              </a:ext>
            </a:extLst>
          </p:cNvPr>
          <p:cNvSpPr txBox="1"/>
          <p:nvPr/>
        </p:nvSpPr>
        <p:spPr>
          <a:xfrm>
            <a:off x="7092778" y="178676"/>
            <a:ext cx="5015139" cy="6894195"/>
          </a:xfrm>
          <a:prstGeom prst="rect">
            <a:avLst/>
          </a:prstGeom>
          <a:noFill/>
        </p:spPr>
        <p:txBody>
          <a:bodyPr wrap="square" rtlCol="0">
            <a:spAutoFit/>
          </a:bodyPr>
          <a:lstStyle/>
          <a:p>
            <a:r>
              <a:rPr lang="en-US" sz="1800" b="1" dirty="0">
                <a:solidFill>
                  <a:srgbClr val="0070C0"/>
                </a:solidFill>
              </a:rPr>
              <a:t>Reordering</a:t>
            </a:r>
          </a:p>
          <a:p>
            <a:endParaRPr lang="en-US" dirty="0"/>
          </a:p>
          <a:p>
            <a:r>
              <a:rPr lang="en-US" dirty="0"/>
              <a:t>Let’s say, we have N objects (N-element unordered set).</a:t>
            </a:r>
          </a:p>
          <a:p>
            <a:endParaRPr lang="en-US" dirty="0"/>
          </a:p>
          <a:p>
            <a:r>
              <a:rPr lang="en-US" dirty="0"/>
              <a:t>Question: In how many ways can we arrange them?</a:t>
            </a:r>
          </a:p>
          <a:p>
            <a:r>
              <a:rPr lang="en-US" dirty="0"/>
              <a:t>Answer: N!</a:t>
            </a:r>
          </a:p>
          <a:p>
            <a:endParaRPr lang="en-US" dirty="0"/>
          </a:p>
          <a:p>
            <a:r>
              <a:rPr lang="en-US" dirty="0"/>
              <a:t>Explanation: </a:t>
            </a:r>
          </a:p>
          <a:p>
            <a:r>
              <a:rPr lang="en-US" dirty="0"/>
              <a:t>  N variants for the 1st element (N-1) variants for the 2nd element etc.</a:t>
            </a:r>
          </a:p>
          <a:p>
            <a:r>
              <a:rPr lang="en-US" dirty="0"/>
              <a:t>Example: How many ways are there to arrange the letters ABCDE in a row?</a:t>
            </a:r>
          </a:p>
          <a:p>
            <a:endParaRPr lang="en-US" dirty="0"/>
          </a:p>
          <a:p>
            <a:r>
              <a:rPr lang="en-US" dirty="0"/>
              <a:t>Answer: 5!=120</a:t>
            </a:r>
          </a:p>
          <a:p>
            <a:endParaRPr lang="en-US" dirty="0"/>
          </a:p>
          <a:p>
            <a:r>
              <a:rPr lang="en-US" sz="1800" b="1" dirty="0">
                <a:solidFill>
                  <a:srgbClr val="0070C0"/>
                </a:solidFill>
              </a:rPr>
              <a:t>Subsets</a:t>
            </a:r>
          </a:p>
          <a:p>
            <a:endParaRPr lang="en-US" dirty="0"/>
          </a:p>
          <a:p>
            <a:r>
              <a:rPr lang="en-US" dirty="0"/>
              <a:t>Question: In how many ways can we select m-elements out of N-element set?</a:t>
            </a:r>
          </a:p>
          <a:p>
            <a:endParaRPr lang="en-US" dirty="0"/>
          </a:p>
          <a:p>
            <a:r>
              <a:rPr lang="en-US" dirty="0"/>
              <a:t>Answer: C(</a:t>
            </a:r>
            <a:r>
              <a:rPr lang="en-US" dirty="0" err="1"/>
              <a:t>N,m</a:t>
            </a:r>
            <a:r>
              <a:rPr lang="en-US" dirty="0"/>
              <a:t>) = N!/(m!*(N-m)!) – a binomial coefficient</a:t>
            </a:r>
          </a:p>
          <a:p>
            <a:endParaRPr lang="en-US" dirty="0"/>
          </a:p>
          <a:p>
            <a:r>
              <a:rPr lang="en-US" dirty="0"/>
              <a:t>Explanation: </a:t>
            </a:r>
          </a:p>
          <a:p>
            <a:r>
              <a:rPr lang="en-US" dirty="0"/>
              <a:t>N variants for the first element of subset </a:t>
            </a:r>
          </a:p>
          <a:p>
            <a:r>
              <a:rPr lang="en-US" dirty="0"/>
              <a:t>(N-1) for the 2nd etc. </a:t>
            </a:r>
          </a:p>
          <a:p>
            <a:r>
              <a:rPr lang="en-US" dirty="0"/>
              <a:t>(N-m+1) for the m-</a:t>
            </a:r>
            <a:r>
              <a:rPr lang="en-US" dirty="0" err="1"/>
              <a:t>th</a:t>
            </a:r>
            <a:r>
              <a:rPr lang="en-US" dirty="0"/>
              <a:t> element </a:t>
            </a:r>
          </a:p>
          <a:p>
            <a:r>
              <a:rPr lang="en-US" dirty="0"/>
              <a:t>The above can be written as N!/(N-m)! </a:t>
            </a:r>
          </a:p>
          <a:p>
            <a:r>
              <a:rPr lang="en-US" dirty="0"/>
              <a:t>Then we need to divide by the number of reordering permutations </a:t>
            </a:r>
          </a:p>
          <a:p>
            <a:r>
              <a:rPr lang="en-US" dirty="0"/>
              <a:t>within the subset, that is by m!</a:t>
            </a:r>
          </a:p>
        </p:txBody>
      </p:sp>
      <p:sp>
        <p:nvSpPr>
          <p:cNvPr id="6" name="TextBox 5">
            <a:extLst>
              <a:ext uri="{FF2B5EF4-FFF2-40B4-BE49-F238E27FC236}">
                <a16:creationId xmlns:a16="http://schemas.microsoft.com/office/drawing/2014/main" id="{C8F75BB3-2F7F-E744-A051-9508D17DC332}"/>
              </a:ext>
            </a:extLst>
          </p:cNvPr>
          <p:cNvSpPr txBox="1"/>
          <p:nvPr/>
        </p:nvSpPr>
        <p:spPr>
          <a:xfrm>
            <a:off x="201541" y="4655741"/>
            <a:ext cx="5462659" cy="2031325"/>
          </a:xfrm>
          <a:prstGeom prst="rect">
            <a:avLst/>
          </a:prstGeom>
          <a:noFill/>
        </p:spPr>
        <p:txBody>
          <a:bodyPr wrap="square" rtlCol="0">
            <a:spAutoFit/>
          </a:bodyPr>
          <a:lstStyle/>
          <a:p>
            <a:r>
              <a:rPr lang="en-US" dirty="0"/>
              <a:t>where:</a:t>
            </a:r>
          </a:p>
          <a:p>
            <a:r>
              <a:rPr lang="en-US" dirty="0"/>
              <a:t>    C(</a:t>
            </a:r>
            <a:r>
              <a:rPr lang="en-US" dirty="0" err="1"/>
              <a:t>n,x</a:t>
            </a:r>
            <a:r>
              <a:rPr lang="en-US" dirty="0"/>
              <a:t>) is binomial coefficient (Google also for Pascal Triangle)</a:t>
            </a:r>
          </a:p>
          <a:p>
            <a:r>
              <a:rPr lang="en-US" dirty="0"/>
              <a:t>    n! = n-factorial = n*(n-1)*(n-2) ... *1</a:t>
            </a:r>
          </a:p>
          <a:p>
            <a:endParaRPr lang="en-US" dirty="0"/>
          </a:p>
          <a:p>
            <a:r>
              <a:rPr lang="en-US" dirty="0"/>
              <a:t>At large numbers the Binomial distribution approaches </a:t>
            </a:r>
          </a:p>
          <a:p>
            <a:r>
              <a:rPr lang="en-US" dirty="0"/>
              <a:t>Normal Gaussian curve with following parameters:</a:t>
            </a:r>
          </a:p>
          <a:p>
            <a:endParaRPr lang="en-US" dirty="0"/>
          </a:p>
          <a:p>
            <a:r>
              <a:rPr lang="en-US" b="1" dirty="0">
                <a:solidFill>
                  <a:srgbClr val="0070C0"/>
                </a:solidFill>
              </a:rPr>
              <a:t>         Mean value = Expected value </a:t>
            </a:r>
            <a:r>
              <a:rPr lang="en-US" dirty="0"/>
              <a:t>E(x) = np</a:t>
            </a:r>
          </a:p>
          <a:p>
            <a:r>
              <a:rPr lang="en-US" b="1" dirty="0">
                <a:solidFill>
                  <a:srgbClr val="0070C0"/>
                </a:solidFill>
              </a:rPr>
              <a:t>         Variance</a:t>
            </a:r>
            <a:r>
              <a:rPr lang="en-US" dirty="0"/>
              <a:t> = </a:t>
            </a:r>
            <a:r>
              <a:rPr lang="en-US" dirty="0" err="1"/>
              <a:t>npq</a:t>
            </a:r>
            <a:endParaRPr lang="en-US" dirty="0"/>
          </a:p>
        </p:txBody>
      </p:sp>
      <p:pic>
        <p:nvPicPr>
          <p:cNvPr id="1026" name="Picture 2" descr="Binomial Distribution Formula, Example &amp; Calculator">
            <a:extLst>
              <a:ext uri="{FF2B5EF4-FFF2-40B4-BE49-F238E27FC236}">
                <a16:creationId xmlns:a16="http://schemas.microsoft.com/office/drawing/2014/main" id="{88983DCB-5948-134B-936E-023E0D5D143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9904" y="3021292"/>
            <a:ext cx="3886200" cy="1511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ainting of a person&#10;&#10;Description automatically generated with medium confidence">
            <a:extLst>
              <a:ext uri="{FF2B5EF4-FFF2-40B4-BE49-F238E27FC236}">
                <a16:creationId xmlns:a16="http://schemas.microsoft.com/office/drawing/2014/main" id="{A228C64A-7DD5-AA49-9C18-C6A54C2AB32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382002" y="170934"/>
            <a:ext cx="1234696" cy="1310185"/>
          </a:xfrm>
          <a:prstGeom prst="rect">
            <a:avLst/>
          </a:prstGeom>
        </p:spPr>
      </p:pic>
      <p:sp>
        <p:nvSpPr>
          <p:cNvPr id="10" name="TextBox 9">
            <a:extLst>
              <a:ext uri="{FF2B5EF4-FFF2-40B4-BE49-F238E27FC236}">
                <a16:creationId xmlns:a16="http://schemas.microsoft.com/office/drawing/2014/main" id="{6213F9B7-5ECC-D24C-B65B-C89169246BE1}"/>
              </a:ext>
            </a:extLst>
          </p:cNvPr>
          <p:cNvSpPr txBox="1"/>
          <p:nvPr/>
        </p:nvSpPr>
        <p:spPr>
          <a:xfrm>
            <a:off x="5243707" y="1481119"/>
            <a:ext cx="1538139" cy="523220"/>
          </a:xfrm>
          <a:prstGeom prst="rect">
            <a:avLst/>
          </a:prstGeom>
          <a:noFill/>
        </p:spPr>
        <p:txBody>
          <a:bodyPr wrap="square" rtlCol="0">
            <a:spAutoFit/>
          </a:bodyPr>
          <a:lstStyle/>
          <a:p>
            <a:pPr algn="ctr"/>
            <a:r>
              <a:rPr lang="en-US" dirty="0"/>
              <a:t>Jacob Bernoulli </a:t>
            </a:r>
          </a:p>
          <a:p>
            <a:pPr algn="ctr"/>
            <a:r>
              <a:rPr lang="en-US" dirty="0"/>
              <a:t>(1655 – 1705)</a:t>
            </a:r>
          </a:p>
        </p:txBody>
      </p:sp>
    </p:spTree>
    <p:extLst>
      <p:ext uri="{BB962C8B-B14F-4D97-AF65-F5344CB8AC3E}">
        <p14:creationId xmlns:p14="http://schemas.microsoft.com/office/powerpoint/2010/main" val="2688709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73B543-441C-AD4B-BC67-7B77A1BB7E9F}"/>
              </a:ext>
            </a:extLst>
          </p:cNvPr>
          <p:cNvSpPr txBox="1"/>
          <p:nvPr/>
        </p:nvSpPr>
        <p:spPr>
          <a:xfrm>
            <a:off x="0" y="0"/>
            <a:ext cx="5483300" cy="523220"/>
          </a:xfrm>
          <a:prstGeom prst="rect">
            <a:avLst/>
          </a:prstGeom>
          <a:noFill/>
        </p:spPr>
        <p:txBody>
          <a:bodyPr wrap="square" rtlCol="0">
            <a:spAutoFit/>
          </a:bodyPr>
          <a:lstStyle/>
          <a:p>
            <a:r>
              <a:rPr lang="en-US" sz="2800" b="1" dirty="0"/>
              <a:t>Gamma Distribution Derivation</a:t>
            </a:r>
          </a:p>
        </p:txBody>
      </p:sp>
      <p:sp>
        <p:nvSpPr>
          <p:cNvPr id="5" name="TextBox 4">
            <a:extLst>
              <a:ext uri="{FF2B5EF4-FFF2-40B4-BE49-F238E27FC236}">
                <a16:creationId xmlns:a16="http://schemas.microsoft.com/office/drawing/2014/main" id="{91DCE3E0-0C35-394A-8D87-8D916E376FAB}"/>
              </a:ext>
            </a:extLst>
          </p:cNvPr>
          <p:cNvSpPr txBox="1"/>
          <p:nvPr/>
        </p:nvSpPr>
        <p:spPr>
          <a:xfrm>
            <a:off x="0" y="560636"/>
            <a:ext cx="6178861" cy="1015663"/>
          </a:xfrm>
          <a:prstGeom prst="rect">
            <a:avLst/>
          </a:prstGeom>
          <a:noFill/>
        </p:spPr>
        <p:txBody>
          <a:bodyPr wrap="square" rtlCol="0">
            <a:spAutoFit/>
          </a:bodyPr>
          <a:lstStyle/>
          <a:p>
            <a:r>
              <a:rPr lang="en-US" dirty="0"/>
              <a:t>The exponential distribution predicts the wait time until the *very first* event. </a:t>
            </a:r>
          </a:p>
          <a:p>
            <a:r>
              <a:rPr lang="en-US" dirty="0"/>
              <a:t>The gamma distribution predicts the wait time until the *k-</a:t>
            </a:r>
            <a:r>
              <a:rPr lang="en-US" dirty="0" err="1"/>
              <a:t>th</a:t>
            </a:r>
            <a:r>
              <a:rPr lang="en-US" dirty="0"/>
              <a:t>* event occurs.</a:t>
            </a:r>
          </a:p>
          <a:p>
            <a:endParaRPr lang="en-US" sz="800" dirty="0"/>
          </a:p>
          <a:p>
            <a:r>
              <a:rPr lang="en-US" sz="1200" dirty="0">
                <a:hlinkClick r:id="rId2"/>
              </a:rPr>
              <a:t>https://towardsdatascience.com/gamma-distribution-intuition-derivation-and-examples-55f407423840</a:t>
            </a:r>
            <a:r>
              <a:rPr lang="en-US" sz="1200" dirty="0"/>
              <a:t> </a:t>
            </a:r>
          </a:p>
        </p:txBody>
      </p:sp>
      <p:sp>
        <p:nvSpPr>
          <p:cNvPr id="6" name="TextBox 5">
            <a:extLst>
              <a:ext uri="{FF2B5EF4-FFF2-40B4-BE49-F238E27FC236}">
                <a16:creationId xmlns:a16="http://schemas.microsoft.com/office/drawing/2014/main" id="{61C84D1C-3B63-B348-804E-6D325E3C8158}"/>
              </a:ext>
            </a:extLst>
          </p:cNvPr>
          <p:cNvSpPr txBox="1"/>
          <p:nvPr/>
        </p:nvSpPr>
        <p:spPr>
          <a:xfrm>
            <a:off x="0" y="5209783"/>
            <a:ext cx="7093131" cy="1384995"/>
          </a:xfrm>
          <a:prstGeom prst="rect">
            <a:avLst/>
          </a:prstGeom>
          <a:noFill/>
        </p:spPr>
        <p:txBody>
          <a:bodyPr wrap="square" rtlCol="0">
            <a:spAutoFit/>
          </a:bodyPr>
          <a:lstStyle/>
          <a:p>
            <a:r>
              <a:rPr lang="en-US" sz="1200" dirty="0"/>
              <a:t>&lt; Notation! &gt;</a:t>
            </a:r>
          </a:p>
          <a:p>
            <a:r>
              <a:rPr lang="en-US" sz="1200" dirty="0"/>
              <a:t>* </a:t>
            </a:r>
            <a:r>
              <a:rPr lang="en-US" sz="1200" b="1" dirty="0"/>
              <a:t>T</a:t>
            </a:r>
            <a:r>
              <a:rPr lang="en-US" sz="1200" dirty="0"/>
              <a:t> : the random variable for </a:t>
            </a:r>
            <a:r>
              <a:rPr lang="en-US" sz="1200" b="1" dirty="0"/>
              <a:t>wait time until the k-</a:t>
            </a:r>
            <a:r>
              <a:rPr lang="en-US" sz="1200" b="1" dirty="0" err="1"/>
              <a:t>th</a:t>
            </a:r>
            <a:r>
              <a:rPr lang="en-US" sz="1200" b="1" dirty="0"/>
              <a:t> event.</a:t>
            </a:r>
            <a:br>
              <a:rPr lang="en-US" sz="1200" dirty="0"/>
            </a:br>
            <a:r>
              <a:rPr lang="en-US" sz="1200" dirty="0"/>
              <a:t>*</a:t>
            </a:r>
            <a:r>
              <a:rPr lang="en-US" sz="1200" b="1" dirty="0"/>
              <a:t> Event arrivals are modeled by a Poisson process with rate </a:t>
            </a:r>
            <a:r>
              <a:rPr lang="el-GR" sz="1200" b="1" dirty="0"/>
              <a:t>λ.</a:t>
            </a:r>
            <a:endParaRPr lang="en-US" sz="1200" b="1" dirty="0"/>
          </a:p>
          <a:p>
            <a:r>
              <a:rPr lang="el-GR" sz="1200" dirty="0"/>
              <a:t>* </a:t>
            </a:r>
            <a:r>
              <a:rPr lang="en-US" sz="1200" b="1" dirty="0"/>
              <a:t>k </a:t>
            </a:r>
            <a:r>
              <a:rPr lang="en-US" sz="1200" dirty="0"/>
              <a:t>: the 1st parameter of Gamma. </a:t>
            </a:r>
            <a:r>
              <a:rPr lang="en-US" sz="1200" b="1" dirty="0"/>
              <a:t>The # of events </a:t>
            </a:r>
            <a:r>
              <a:rPr lang="en-US" sz="1200" dirty="0"/>
              <a:t>for which you are waiting.</a:t>
            </a:r>
            <a:br>
              <a:rPr lang="en-US" sz="1200" dirty="0"/>
            </a:br>
            <a:r>
              <a:rPr lang="en-US" sz="1200" dirty="0"/>
              <a:t>* </a:t>
            </a:r>
            <a:r>
              <a:rPr lang="el-GR" sz="1200" b="1" dirty="0"/>
              <a:t>λ</a:t>
            </a:r>
            <a:r>
              <a:rPr lang="el-GR" sz="1200" dirty="0"/>
              <a:t> : </a:t>
            </a:r>
            <a:r>
              <a:rPr lang="en-US" sz="1200" dirty="0"/>
              <a:t>the 2nd parameter of Gamma. </a:t>
            </a:r>
            <a:r>
              <a:rPr lang="en-US" sz="1200" b="1" dirty="0"/>
              <a:t>The rate of events </a:t>
            </a:r>
            <a:r>
              <a:rPr lang="en-US" sz="1200" dirty="0"/>
              <a:t>happening which follows the Poisson process.</a:t>
            </a:r>
          </a:p>
          <a:p>
            <a:r>
              <a:rPr lang="en-US" sz="1200" dirty="0"/>
              <a:t>*</a:t>
            </a:r>
            <a:r>
              <a:rPr lang="en-US" sz="1200" b="1" dirty="0"/>
              <a:t> P(T &gt; t) : </a:t>
            </a:r>
            <a:r>
              <a:rPr lang="en-US" sz="1200" dirty="0"/>
              <a:t>The probability that the waiting time until the </a:t>
            </a:r>
            <a:r>
              <a:rPr lang="en-US" sz="1200" b="1" dirty="0"/>
              <a:t>k</a:t>
            </a:r>
            <a:r>
              <a:rPr lang="en-US" sz="1200" dirty="0"/>
              <a:t>-</a:t>
            </a:r>
            <a:r>
              <a:rPr lang="en-US" sz="1200" dirty="0" err="1"/>
              <a:t>th</a:t>
            </a:r>
            <a:r>
              <a:rPr lang="en-US" sz="1200" dirty="0"/>
              <a:t> event is greater than </a:t>
            </a:r>
            <a:r>
              <a:rPr lang="en-US" sz="1200" b="1" dirty="0"/>
              <a:t>t</a:t>
            </a:r>
            <a:r>
              <a:rPr lang="en-US" sz="1200" dirty="0"/>
              <a:t> time units</a:t>
            </a:r>
            <a:br>
              <a:rPr lang="en-US" sz="1200" dirty="0"/>
            </a:br>
            <a:r>
              <a:rPr lang="en-US" sz="1200" dirty="0"/>
              <a:t>*</a:t>
            </a:r>
            <a:r>
              <a:rPr lang="en-US" sz="1200" b="1" dirty="0"/>
              <a:t> P(X = k in t time units) : </a:t>
            </a:r>
            <a:r>
              <a:rPr lang="en-US" sz="1200" dirty="0"/>
              <a:t>The Poisson probability of </a:t>
            </a:r>
            <a:r>
              <a:rPr lang="en-US" sz="1200" b="1" dirty="0"/>
              <a:t>k </a:t>
            </a:r>
            <a:r>
              <a:rPr lang="en-US" sz="1200" dirty="0"/>
              <a:t>events occurring during </a:t>
            </a:r>
            <a:r>
              <a:rPr lang="en-US" sz="1200" b="1" dirty="0"/>
              <a:t>t</a:t>
            </a:r>
            <a:r>
              <a:rPr lang="en-US" sz="1200" dirty="0"/>
              <a:t> time units</a:t>
            </a:r>
          </a:p>
        </p:txBody>
      </p:sp>
      <p:pic>
        <p:nvPicPr>
          <p:cNvPr id="7" name="Picture 6">
            <a:extLst>
              <a:ext uri="{FF2B5EF4-FFF2-40B4-BE49-F238E27FC236}">
                <a16:creationId xmlns:a16="http://schemas.microsoft.com/office/drawing/2014/main" id="{3141D211-986E-4B45-868B-3D7EDBED15F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912" y="1748293"/>
            <a:ext cx="5751775" cy="3307034"/>
          </a:xfrm>
          <a:prstGeom prst="rect">
            <a:avLst/>
          </a:prstGeom>
        </p:spPr>
      </p:pic>
      <p:pic>
        <p:nvPicPr>
          <p:cNvPr id="8" name="Picture 7">
            <a:extLst>
              <a:ext uri="{FF2B5EF4-FFF2-40B4-BE49-F238E27FC236}">
                <a16:creationId xmlns:a16="http://schemas.microsoft.com/office/drawing/2014/main" id="{79F09916-F5BA-CF4D-B52E-5DB23F67487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78861" y="38828"/>
            <a:ext cx="5975563" cy="5617029"/>
          </a:xfrm>
          <a:prstGeom prst="rect">
            <a:avLst/>
          </a:prstGeom>
        </p:spPr>
      </p:pic>
    </p:spTree>
    <p:extLst>
      <p:ext uri="{BB962C8B-B14F-4D97-AF65-F5344CB8AC3E}">
        <p14:creationId xmlns:p14="http://schemas.microsoft.com/office/powerpoint/2010/main" val="15993704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49907F8-D245-5341-9412-0B7150702B0F}"/>
              </a:ext>
            </a:extLst>
          </p:cNvPr>
          <p:cNvSpPr txBox="1"/>
          <p:nvPr/>
        </p:nvSpPr>
        <p:spPr>
          <a:xfrm>
            <a:off x="161365" y="161365"/>
            <a:ext cx="3227294" cy="523220"/>
          </a:xfrm>
          <a:prstGeom prst="rect">
            <a:avLst/>
          </a:prstGeom>
          <a:noFill/>
        </p:spPr>
        <p:txBody>
          <a:bodyPr wrap="square" rtlCol="0">
            <a:spAutoFit/>
          </a:bodyPr>
          <a:lstStyle/>
          <a:p>
            <a:r>
              <a:rPr lang="en-US" sz="2800" b="1" dirty="0"/>
              <a:t>Beta Distribution</a:t>
            </a:r>
          </a:p>
        </p:txBody>
      </p:sp>
      <p:sp>
        <p:nvSpPr>
          <p:cNvPr id="5" name="TextBox 4">
            <a:extLst>
              <a:ext uri="{FF2B5EF4-FFF2-40B4-BE49-F238E27FC236}">
                <a16:creationId xmlns:a16="http://schemas.microsoft.com/office/drawing/2014/main" id="{8873D84C-27FC-0D43-843A-6CF10A99FBBD}"/>
              </a:ext>
            </a:extLst>
          </p:cNvPr>
          <p:cNvSpPr txBox="1"/>
          <p:nvPr/>
        </p:nvSpPr>
        <p:spPr>
          <a:xfrm>
            <a:off x="4849906" y="99568"/>
            <a:ext cx="7301753" cy="523220"/>
          </a:xfrm>
          <a:prstGeom prst="rect">
            <a:avLst/>
          </a:prstGeom>
          <a:noFill/>
        </p:spPr>
        <p:txBody>
          <a:bodyPr wrap="square" rtlCol="0">
            <a:spAutoFit/>
          </a:bodyPr>
          <a:lstStyle/>
          <a:p>
            <a:r>
              <a:rPr lang="en-US" dirty="0"/>
              <a:t>Good Explanation</a:t>
            </a:r>
            <a:endParaRPr lang="en-US" dirty="0">
              <a:hlinkClick r:id="rId2"/>
            </a:endParaRPr>
          </a:p>
          <a:p>
            <a:r>
              <a:rPr lang="en-US" dirty="0">
                <a:hlinkClick r:id="rId2"/>
              </a:rPr>
              <a:t>https://</a:t>
            </a:r>
            <a:r>
              <a:rPr lang="en-US" sz="1000" dirty="0">
                <a:hlinkClick r:id="rId2"/>
              </a:rPr>
              <a:t>towardsdatascience</a:t>
            </a:r>
            <a:r>
              <a:rPr lang="en-US" dirty="0">
                <a:hlinkClick r:id="rId2"/>
              </a:rPr>
              <a:t>.com/beta-distribution-intuition-examples-and-derivation-cf00f4db57af</a:t>
            </a:r>
            <a:r>
              <a:rPr lang="en-US" dirty="0"/>
              <a:t> </a:t>
            </a:r>
          </a:p>
        </p:txBody>
      </p:sp>
      <p:pic>
        <p:nvPicPr>
          <p:cNvPr id="6" name="Picture 5">
            <a:extLst>
              <a:ext uri="{FF2B5EF4-FFF2-40B4-BE49-F238E27FC236}">
                <a16:creationId xmlns:a16="http://schemas.microsoft.com/office/drawing/2014/main" id="{E7D50378-04DF-F441-9FA0-D582F37A1C5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7236" y="2591298"/>
            <a:ext cx="5674660" cy="2300941"/>
          </a:xfrm>
          <a:prstGeom prst="rect">
            <a:avLst/>
          </a:prstGeom>
        </p:spPr>
      </p:pic>
      <p:pic>
        <p:nvPicPr>
          <p:cNvPr id="7" name="Picture 6">
            <a:extLst>
              <a:ext uri="{FF2B5EF4-FFF2-40B4-BE49-F238E27FC236}">
                <a16:creationId xmlns:a16="http://schemas.microsoft.com/office/drawing/2014/main" id="{3612B487-2F1A-6C4C-A7EF-C9B8C0EDC47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236" y="5435840"/>
            <a:ext cx="3971365" cy="1172270"/>
          </a:xfrm>
          <a:prstGeom prst="rect">
            <a:avLst/>
          </a:prstGeom>
        </p:spPr>
      </p:pic>
      <p:sp>
        <p:nvSpPr>
          <p:cNvPr id="8" name="TextBox 7">
            <a:extLst>
              <a:ext uri="{FF2B5EF4-FFF2-40B4-BE49-F238E27FC236}">
                <a16:creationId xmlns:a16="http://schemas.microsoft.com/office/drawing/2014/main" id="{5A1F5CAC-1322-F343-ADE5-0CA7CB70364D}"/>
              </a:ext>
            </a:extLst>
          </p:cNvPr>
          <p:cNvSpPr txBox="1"/>
          <p:nvPr/>
        </p:nvSpPr>
        <p:spPr>
          <a:xfrm>
            <a:off x="255494" y="806824"/>
            <a:ext cx="4007224" cy="1600438"/>
          </a:xfrm>
          <a:prstGeom prst="rect">
            <a:avLst/>
          </a:prstGeom>
          <a:noFill/>
        </p:spPr>
        <p:txBody>
          <a:bodyPr wrap="square" rtlCol="0">
            <a:spAutoFit/>
          </a:bodyPr>
          <a:lstStyle/>
          <a:p>
            <a:r>
              <a:rPr lang="en-US" dirty="0"/>
              <a:t>Beta distribution is similar to binomial, but :</a:t>
            </a:r>
          </a:p>
          <a:p>
            <a:pPr marL="285750" indent="-285750">
              <a:buFont typeface="Arial" panose="020B0604020202020204" pitchFamily="34" charset="0"/>
              <a:buChar char="•"/>
            </a:pPr>
            <a:r>
              <a:rPr lang="en-US" dirty="0"/>
              <a:t>in binomial the probability is a parameter</a:t>
            </a:r>
          </a:p>
          <a:p>
            <a:pPr marL="285750" indent="-285750">
              <a:buFont typeface="Arial" panose="020B0604020202020204" pitchFamily="34" charset="0"/>
              <a:buChar char="•"/>
            </a:pPr>
            <a:r>
              <a:rPr lang="en-US" dirty="0"/>
              <a:t>in beta the probability is a random variable</a:t>
            </a:r>
          </a:p>
          <a:p>
            <a:endParaRPr lang="en-US" dirty="0"/>
          </a:p>
          <a:p>
            <a:r>
              <a:rPr lang="en-US" dirty="0"/>
              <a:t>Beta has two parameters (</a:t>
            </a:r>
            <a:r>
              <a:rPr lang="el-GR" dirty="0"/>
              <a:t>α, β</a:t>
            </a:r>
            <a:r>
              <a:rPr lang="en-US" dirty="0"/>
              <a:t>):</a:t>
            </a:r>
            <a:endParaRPr lang="el-GR" dirty="0"/>
          </a:p>
          <a:p>
            <a:pPr marL="285750" indent="-285750">
              <a:buFont typeface="Arial" panose="020B0604020202020204" pitchFamily="34" charset="0"/>
              <a:buChar char="•"/>
            </a:pPr>
            <a:r>
              <a:rPr lang="el-GR" dirty="0"/>
              <a:t>α-1 </a:t>
            </a:r>
            <a:r>
              <a:rPr lang="en-US" dirty="0"/>
              <a:t>- number of successes </a:t>
            </a:r>
          </a:p>
          <a:p>
            <a:pPr marL="285750" indent="-285750">
              <a:buFont typeface="Arial" panose="020B0604020202020204" pitchFamily="34" charset="0"/>
              <a:buChar char="•"/>
            </a:pPr>
            <a:r>
              <a:rPr lang="el-GR" dirty="0"/>
              <a:t>β-1 </a:t>
            </a:r>
            <a:r>
              <a:rPr lang="en-US" dirty="0"/>
              <a:t>- number of failures</a:t>
            </a:r>
          </a:p>
        </p:txBody>
      </p:sp>
      <p:sp>
        <p:nvSpPr>
          <p:cNvPr id="9" name="TextBox 8">
            <a:extLst>
              <a:ext uri="{FF2B5EF4-FFF2-40B4-BE49-F238E27FC236}">
                <a16:creationId xmlns:a16="http://schemas.microsoft.com/office/drawing/2014/main" id="{E26B5193-C8E9-5043-A531-902FDAE385CA}"/>
              </a:ext>
            </a:extLst>
          </p:cNvPr>
          <p:cNvSpPr txBox="1"/>
          <p:nvPr/>
        </p:nvSpPr>
        <p:spPr>
          <a:xfrm>
            <a:off x="4975412" y="684585"/>
            <a:ext cx="7092483" cy="461665"/>
          </a:xfrm>
          <a:prstGeom prst="rect">
            <a:avLst/>
          </a:prstGeom>
          <a:noFill/>
        </p:spPr>
        <p:txBody>
          <a:bodyPr wrap="square" rtlCol="0">
            <a:spAutoFit/>
          </a:bodyPr>
          <a:lstStyle/>
          <a:p>
            <a:r>
              <a:rPr lang="en-US" sz="1200" dirty="0"/>
              <a:t>As </a:t>
            </a:r>
            <a:r>
              <a:rPr lang="el-GR" sz="1200" dirty="0"/>
              <a:t>α </a:t>
            </a:r>
            <a:r>
              <a:rPr lang="en-US" sz="1200" dirty="0"/>
              <a:t>becomes larger (more successful events), probability distribution will shift towards the right, </a:t>
            </a:r>
          </a:p>
          <a:p>
            <a:r>
              <a:rPr lang="en-US" sz="1200" dirty="0"/>
              <a:t>whereas an increase in </a:t>
            </a:r>
            <a:r>
              <a:rPr lang="el-GR" sz="1200" dirty="0"/>
              <a:t>β </a:t>
            </a:r>
            <a:r>
              <a:rPr lang="en-US" sz="1200" dirty="0"/>
              <a:t>moves the distribution towards the left (more failures).</a:t>
            </a:r>
          </a:p>
        </p:txBody>
      </p:sp>
      <p:sp>
        <p:nvSpPr>
          <p:cNvPr id="10" name="TextBox 9">
            <a:extLst>
              <a:ext uri="{FF2B5EF4-FFF2-40B4-BE49-F238E27FC236}">
                <a16:creationId xmlns:a16="http://schemas.microsoft.com/office/drawing/2014/main" id="{40726A2F-1591-8041-930D-D40B150A7C60}"/>
              </a:ext>
            </a:extLst>
          </p:cNvPr>
          <p:cNvSpPr txBox="1"/>
          <p:nvPr/>
        </p:nvSpPr>
        <p:spPr>
          <a:xfrm>
            <a:off x="4849906" y="5802159"/>
            <a:ext cx="7217989" cy="461665"/>
          </a:xfrm>
          <a:prstGeom prst="rect">
            <a:avLst/>
          </a:prstGeom>
          <a:noFill/>
        </p:spPr>
        <p:txBody>
          <a:bodyPr wrap="square" rtlCol="0">
            <a:spAutoFit/>
          </a:bodyPr>
          <a:lstStyle/>
          <a:p>
            <a:r>
              <a:rPr lang="en-US" sz="1200" dirty="0"/>
              <a:t>The Beta distribution is the conjugate prior for the Bernoulli, binomial, negative binomial and geometric distributions (seems like those are the distributions that involve success &amp; failure) in Bayesian inference.</a:t>
            </a:r>
          </a:p>
        </p:txBody>
      </p:sp>
      <p:pic>
        <p:nvPicPr>
          <p:cNvPr id="11" name="Picture 10">
            <a:extLst>
              <a:ext uri="{FF2B5EF4-FFF2-40B4-BE49-F238E27FC236}">
                <a16:creationId xmlns:a16="http://schemas.microsoft.com/office/drawing/2014/main" id="{8F5B2D3E-91E1-204C-84E9-5DF8C3B7D1D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104965" y="1348387"/>
            <a:ext cx="2804829" cy="2028890"/>
          </a:xfrm>
          <a:prstGeom prst="rect">
            <a:avLst/>
          </a:prstGeom>
        </p:spPr>
      </p:pic>
      <p:pic>
        <p:nvPicPr>
          <p:cNvPr id="12" name="Picture 11">
            <a:extLst>
              <a:ext uri="{FF2B5EF4-FFF2-40B4-BE49-F238E27FC236}">
                <a16:creationId xmlns:a16="http://schemas.microsoft.com/office/drawing/2014/main" id="{876006D5-383F-F940-A3B1-5EB7A0A8793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005866" y="3489516"/>
            <a:ext cx="3186134" cy="2278920"/>
          </a:xfrm>
          <a:prstGeom prst="rect">
            <a:avLst/>
          </a:prstGeom>
        </p:spPr>
      </p:pic>
      <p:pic>
        <p:nvPicPr>
          <p:cNvPr id="13" name="Picture 12">
            <a:extLst>
              <a:ext uri="{FF2B5EF4-FFF2-40B4-BE49-F238E27FC236}">
                <a16:creationId xmlns:a16="http://schemas.microsoft.com/office/drawing/2014/main" id="{13F9DA3A-3719-6C41-96FC-5AC760721E7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6433578" y="3866641"/>
            <a:ext cx="2476216" cy="1808665"/>
          </a:xfrm>
          <a:prstGeom prst="rect">
            <a:avLst/>
          </a:prstGeom>
        </p:spPr>
      </p:pic>
      <p:sp>
        <p:nvSpPr>
          <p:cNvPr id="14" name="TextBox 13">
            <a:extLst>
              <a:ext uri="{FF2B5EF4-FFF2-40B4-BE49-F238E27FC236}">
                <a16:creationId xmlns:a16="http://schemas.microsoft.com/office/drawing/2014/main" id="{CEA67FF7-0D33-A543-ABBD-10D486C10D37}"/>
              </a:ext>
            </a:extLst>
          </p:cNvPr>
          <p:cNvSpPr txBox="1"/>
          <p:nvPr/>
        </p:nvSpPr>
        <p:spPr>
          <a:xfrm>
            <a:off x="8909794" y="1348387"/>
            <a:ext cx="3241865" cy="1938992"/>
          </a:xfrm>
          <a:prstGeom prst="rect">
            <a:avLst/>
          </a:prstGeom>
          <a:noFill/>
        </p:spPr>
        <p:txBody>
          <a:bodyPr wrap="square" rtlCol="0">
            <a:spAutoFit/>
          </a:bodyPr>
          <a:lstStyle/>
          <a:p>
            <a:r>
              <a:rPr lang="en-US" sz="1200" dirty="0"/>
              <a:t>If </a:t>
            </a:r>
            <a:r>
              <a:rPr lang="el-GR" sz="1200" dirty="0"/>
              <a:t>α-1 </a:t>
            </a:r>
            <a:r>
              <a:rPr lang="en-US" sz="1200" dirty="0"/>
              <a:t>is the number of successes and </a:t>
            </a:r>
            <a:r>
              <a:rPr lang="el-GR" sz="1200" dirty="0"/>
              <a:t>β-1 </a:t>
            </a:r>
            <a:r>
              <a:rPr lang="en-US" sz="1200" dirty="0"/>
              <a:t>as the number of failures, then Beta(2,2) means you got 1 success and 1 failure. So it makes sense that the probability of the success is highest at 0.5.</a:t>
            </a:r>
          </a:p>
          <a:p>
            <a:r>
              <a:rPr lang="en-US" sz="1200" dirty="0"/>
              <a:t>Also, Beta(1,1) would mean you got zero for the head and zero for the tail. Then, your guess about the probability of success should be the same throughout [0,1]. The horizontal straight line confirms it.</a:t>
            </a:r>
          </a:p>
        </p:txBody>
      </p:sp>
    </p:spTree>
    <p:extLst>
      <p:ext uri="{BB962C8B-B14F-4D97-AF65-F5344CB8AC3E}">
        <p14:creationId xmlns:p14="http://schemas.microsoft.com/office/powerpoint/2010/main" val="3852016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49FCFDC-DC52-0C42-95CC-0AAA5405A167}"/>
              </a:ext>
            </a:extLst>
          </p:cNvPr>
          <p:cNvSpPr txBox="1"/>
          <p:nvPr/>
        </p:nvSpPr>
        <p:spPr>
          <a:xfrm>
            <a:off x="1028166" y="4395787"/>
            <a:ext cx="4869051" cy="2031325"/>
          </a:xfrm>
          <a:prstGeom prst="rect">
            <a:avLst/>
          </a:prstGeom>
          <a:noFill/>
        </p:spPr>
        <p:txBody>
          <a:bodyPr wrap="square" rtlCol="0">
            <a:spAutoFit/>
          </a:bodyPr>
          <a:lstStyle/>
          <a:p>
            <a:r>
              <a:rPr lang="en-US" dirty="0"/>
              <a:t>0</a:t>
            </a:r>
            <a:r>
              <a:rPr lang="en-US" baseline="30000" dirty="0"/>
              <a:t>th</a:t>
            </a:r>
            <a:r>
              <a:rPr lang="en-US" dirty="0"/>
              <a:t> moment = total probability ( = 1)</a:t>
            </a:r>
          </a:p>
          <a:p>
            <a:r>
              <a:rPr lang="en-US" dirty="0"/>
              <a:t>1</a:t>
            </a:r>
            <a:r>
              <a:rPr lang="en-US" baseline="30000" dirty="0"/>
              <a:t>st</a:t>
            </a:r>
            <a:r>
              <a:rPr lang="en-US" dirty="0"/>
              <a:t> moment = expected value</a:t>
            </a:r>
          </a:p>
          <a:p>
            <a:endParaRPr lang="en-US" dirty="0"/>
          </a:p>
          <a:p>
            <a:r>
              <a:rPr lang="en-US" b="1" dirty="0">
                <a:solidFill>
                  <a:srgbClr val="FF0000"/>
                </a:solidFill>
              </a:rPr>
              <a:t>central moments </a:t>
            </a:r>
            <a:r>
              <a:rPr lang="en-US" dirty="0"/>
              <a:t>= moments around the mean</a:t>
            </a:r>
          </a:p>
          <a:p>
            <a:r>
              <a:rPr lang="en-US" b="1" dirty="0">
                <a:solidFill>
                  <a:srgbClr val="FF0000"/>
                </a:solidFill>
              </a:rPr>
              <a:t>standardized moment</a:t>
            </a:r>
            <a:r>
              <a:rPr lang="en-US" dirty="0"/>
              <a:t> = normalized moment</a:t>
            </a:r>
          </a:p>
          <a:p>
            <a:endParaRPr lang="en-US" dirty="0"/>
          </a:p>
          <a:p>
            <a:r>
              <a:rPr lang="en-US" dirty="0"/>
              <a:t>2</a:t>
            </a:r>
            <a:r>
              <a:rPr lang="en-US" baseline="30000" dirty="0"/>
              <a:t>nd</a:t>
            </a:r>
            <a:r>
              <a:rPr lang="en-US" dirty="0"/>
              <a:t> central moment = variance</a:t>
            </a:r>
          </a:p>
          <a:p>
            <a:r>
              <a:rPr lang="en-US" dirty="0"/>
              <a:t>3</a:t>
            </a:r>
            <a:r>
              <a:rPr lang="en-US" baseline="30000" dirty="0"/>
              <a:t>rd</a:t>
            </a:r>
            <a:r>
              <a:rPr lang="en-US" dirty="0"/>
              <a:t> standardized moment is the skewness</a:t>
            </a:r>
          </a:p>
          <a:p>
            <a:r>
              <a:rPr lang="en-US" dirty="0"/>
              <a:t>4</a:t>
            </a:r>
            <a:r>
              <a:rPr lang="en-US" baseline="30000" dirty="0"/>
              <a:t>th</a:t>
            </a:r>
            <a:r>
              <a:rPr lang="en-US" dirty="0"/>
              <a:t> standardized moment is the kurtosis</a:t>
            </a:r>
          </a:p>
        </p:txBody>
      </p:sp>
      <p:sp>
        <p:nvSpPr>
          <p:cNvPr id="7" name="TextBox 6">
            <a:extLst>
              <a:ext uri="{FF2B5EF4-FFF2-40B4-BE49-F238E27FC236}">
                <a16:creationId xmlns:a16="http://schemas.microsoft.com/office/drawing/2014/main" id="{02E7B33D-ED6E-CE41-9D19-AF48563166A9}"/>
              </a:ext>
            </a:extLst>
          </p:cNvPr>
          <p:cNvSpPr txBox="1"/>
          <p:nvPr/>
        </p:nvSpPr>
        <p:spPr>
          <a:xfrm>
            <a:off x="0" y="0"/>
            <a:ext cx="6858000" cy="769441"/>
          </a:xfrm>
          <a:prstGeom prst="rect">
            <a:avLst/>
          </a:prstGeom>
          <a:noFill/>
        </p:spPr>
        <p:txBody>
          <a:bodyPr wrap="square" rtlCol="0">
            <a:spAutoFit/>
          </a:bodyPr>
          <a:lstStyle/>
          <a:p>
            <a:r>
              <a:rPr lang="en-US" sz="2800" b="1" dirty="0"/>
              <a:t>Moments of a probability distribution</a:t>
            </a:r>
          </a:p>
          <a:p>
            <a:r>
              <a:rPr lang="en-US" sz="1600" b="1" dirty="0"/>
              <a:t>used to characterize its position and shape</a:t>
            </a:r>
          </a:p>
        </p:txBody>
      </p:sp>
      <p:pic>
        <p:nvPicPr>
          <p:cNvPr id="11" name="Picture 10">
            <a:extLst>
              <a:ext uri="{FF2B5EF4-FFF2-40B4-BE49-F238E27FC236}">
                <a16:creationId xmlns:a16="http://schemas.microsoft.com/office/drawing/2014/main" id="{BAFA7652-C4FA-F042-8762-D39CA7D8DF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019221"/>
            <a:ext cx="5676543" cy="3194557"/>
          </a:xfrm>
          <a:prstGeom prst="rect">
            <a:avLst/>
          </a:prstGeom>
        </p:spPr>
      </p:pic>
      <p:pic>
        <p:nvPicPr>
          <p:cNvPr id="12" name="Picture 11">
            <a:extLst>
              <a:ext uri="{FF2B5EF4-FFF2-40B4-BE49-F238E27FC236}">
                <a16:creationId xmlns:a16="http://schemas.microsoft.com/office/drawing/2014/main" id="{EDF9C5E5-D9E5-5E44-AFA1-514B7283D7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75443" y="53825"/>
            <a:ext cx="4856922" cy="637370"/>
          </a:xfrm>
          <a:prstGeom prst="rect">
            <a:avLst/>
          </a:prstGeom>
        </p:spPr>
      </p:pic>
      <p:pic>
        <p:nvPicPr>
          <p:cNvPr id="13" name="Picture 12">
            <a:extLst>
              <a:ext uri="{FF2B5EF4-FFF2-40B4-BE49-F238E27FC236}">
                <a16:creationId xmlns:a16="http://schemas.microsoft.com/office/drawing/2014/main" id="{C5279E28-8D8F-2249-9F20-394950FFF1F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275443" y="738042"/>
            <a:ext cx="4848282" cy="1905544"/>
          </a:xfrm>
          <a:prstGeom prst="rect">
            <a:avLst/>
          </a:prstGeom>
        </p:spPr>
      </p:pic>
      <p:pic>
        <p:nvPicPr>
          <p:cNvPr id="14" name="Picture 13">
            <a:extLst>
              <a:ext uri="{FF2B5EF4-FFF2-40B4-BE49-F238E27FC236}">
                <a16:creationId xmlns:a16="http://schemas.microsoft.com/office/drawing/2014/main" id="{1749BCB4-F4A4-B94E-9BD9-4219954A004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275443" y="2731942"/>
            <a:ext cx="4916556" cy="1304559"/>
          </a:xfrm>
          <a:prstGeom prst="rect">
            <a:avLst/>
          </a:prstGeom>
        </p:spPr>
      </p:pic>
      <p:pic>
        <p:nvPicPr>
          <p:cNvPr id="15" name="Picture 14">
            <a:extLst>
              <a:ext uri="{FF2B5EF4-FFF2-40B4-BE49-F238E27FC236}">
                <a16:creationId xmlns:a16="http://schemas.microsoft.com/office/drawing/2014/main" id="{9F16A03F-D476-6C42-8487-C1210E55F00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51303" y="4021659"/>
            <a:ext cx="3954133" cy="2819151"/>
          </a:xfrm>
          <a:prstGeom prst="rect">
            <a:avLst/>
          </a:prstGeom>
        </p:spPr>
      </p:pic>
    </p:spTree>
    <p:extLst>
      <p:ext uri="{BB962C8B-B14F-4D97-AF65-F5344CB8AC3E}">
        <p14:creationId xmlns:p14="http://schemas.microsoft.com/office/powerpoint/2010/main" val="25253766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B5F268-965F-C142-A102-83C02389B555}"/>
              </a:ext>
            </a:extLst>
          </p:cNvPr>
          <p:cNvSpPr txBox="1"/>
          <p:nvPr/>
        </p:nvSpPr>
        <p:spPr>
          <a:xfrm>
            <a:off x="189186" y="178676"/>
            <a:ext cx="5906814" cy="5478423"/>
          </a:xfrm>
          <a:prstGeom prst="rect">
            <a:avLst/>
          </a:prstGeom>
          <a:noFill/>
        </p:spPr>
        <p:txBody>
          <a:bodyPr wrap="square" rtlCol="0">
            <a:spAutoFit/>
          </a:bodyPr>
          <a:lstStyle/>
          <a:p>
            <a:r>
              <a:rPr lang="en-US" dirty="0"/>
              <a:t>Poisson and Exponential Distributions</a:t>
            </a:r>
          </a:p>
          <a:p>
            <a:r>
              <a:rPr lang="en-US" dirty="0"/>
              <a:t>– </a:t>
            </a:r>
            <a:r>
              <a:rPr lang="en-US" dirty="0">
                <a:hlinkClick r:id="rId2"/>
              </a:rPr>
              <a:t>https://</a:t>
            </a:r>
            <a:r>
              <a:rPr lang="en-US" dirty="0" err="1">
                <a:hlinkClick r:id="rId2"/>
              </a:rPr>
              <a:t>en.wikipedia.org</a:t>
            </a:r>
            <a:r>
              <a:rPr lang="en-US" dirty="0">
                <a:hlinkClick r:id="rId2"/>
              </a:rPr>
              <a:t>/wiki/</a:t>
            </a:r>
            <a:r>
              <a:rPr lang="en-US" dirty="0" err="1">
                <a:hlinkClick r:id="rId2"/>
              </a:rPr>
              <a:t>Poisson_distribution</a:t>
            </a:r>
            <a:endParaRPr lang="en-US" dirty="0"/>
          </a:p>
          <a:p>
            <a:r>
              <a:rPr lang="en-US" dirty="0"/>
              <a:t>– </a:t>
            </a:r>
            <a:r>
              <a:rPr lang="en-US" dirty="0">
                <a:hlinkClick r:id="rId3"/>
              </a:rPr>
              <a:t>https://</a:t>
            </a:r>
            <a:r>
              <a:rPr lang="en-US" dirty="0" err="1">
                <a:hlinkClick r:id="rId3"/>
              </a:rPr>
              <a:t>en.wikipedia.org</a:t>
            </a:r>
            <a:r>
              <a:rPr lang="en-US" dirty="0">
                <a:hlinkClick r:id="rId3"/>
              </a:rPr>
              <a:t>/wiki/</a:t>
            </a:r>
            <a:r>
              <a:rPr lang="en-US" dirty="0" err="1">
                <a:hlinkClick r:id="rId3"/>
              </a:rPr>
              <a:t>Exponential_distribution</a:t>
            </a:r>
            <a:endParaRPr lang="en-US" dirty="0"/>
          </a:p>
          <a:p>
            <a:endParaRPr lang="en-US" dirty="0"/>
          </a:p>
          <a:p>
            <a:r>
              <a:rPr lang="en-US" dirty="0"/>
              <a:t>Suppose you are sitting near the road. </a:t>
            </a:r>
          </a:p>
          <a:p>
            <a:r>
              <a:rPr lang="en-US" dirty="0"/>
              <a:t>You notice that on average you see 10 cars passing by every minute </a:t>
            </a:r>
          </a:p>
          <a:p>
            <a:r>
              <a:rPr lang="en-US" dirty="0"/>
              <a:t>(we say: the rate lambda = 10/min). </a:t>
            </a:r>
          </a:p>
          <a:p>
            <a:r>
              <a:rPr lang="en-US" dirty="0"/>
              <a:t>Knowing the average rate, what would be the probability </a:t>
            </a:r>
          </a:p>
          <a:p>
            <a:r>
              <a:rPr lang="en-US" dirty="0"/>
              <a:t>of having only 5 cars in one minute? </a:t>
            </a:r>
          </a:p>
          <a:p>
            <a:r>
              <a:rPr lang="en-US" dirty="0"/>
              <a:t>Or 15 cars? Or any given number? </a:t>
            </a:r>
          </a:p>
          <a:p>
            <a:endParaRPr lang="en-US" dirty="0"/>
          </a:p>
          <a:p>
            <a:r>
              <a:rPr lang="en-US" b="1" dirty="0">
                <a:solidFill>
                  <a:srgbClr val="0070C0"/>
                </a:solidFill>
              </a:rPr>
              <a:t>Poisson Probability </a:t>
            </a:r>
            <a:r>
              <a:rPr lang="en-US" dirty="0"/>
              <a:t>P(k) is the probability of a given </a:t>
            </a:r>
          </a:p>
          <a:p>
            <a:r>
              <a:rPr lang="en-US" dirty="0"/>
              <a:t>number of events occurring in a fixed interval (of time) </a:t>
            </a:r>
          </a:p>
          <a:p>
            <a:r>
              <a:rPr lang="en-US" dirty="0"/>
              <a:t>if these events occur with a known average rate </a:t>
            </a:r>
            <a:br>
              <a:rPr lang="en-US" dirty="0"/>
            </a:br>
            <a:r>
              <a:rPr lang="en-US" dirty="0"/>
              <a:t>(usually denoted as </a:t>
            </a:r>
            <a:r>
              <a:rPr lang="el-GR" b="1"/>
              <a:t>λ</a:t>
            </a:r>
            <a:r>
              <a:rPr lang="en-US"/>
              <a:t> = lambda)</a:t>
            </a:r>
            <a:endParaRPr lang="en-US" dirty="0"/>
          </a:p>
          <a:p>
            <a:r>
              <a:rPr lang="en-US" dirty="0"/>
              <a:t>and independently of each other </a:t>
            </a:r>
          </a:p>
          <a:p>
            <a:r>
              <a:rPr lang="en-US" dirty="0"/>
              <a:t>and of the time since the previous events.</a:t>
            </a:r>
          </a:p>
          <a:p>
            <a:endParaRPr lang="en-US" dirty="0"/>
          </a:p>
          <a:p>
            <a:r>
              <a:rPr lang="en-US" dirty="0"/>
              <a:t>Poisson Formula</a:t>
            </a:r>
          </a:p>
          <a:p>
            <a:endParaRPr lang="en-US" dirty="0"/>
          </a:p>
          <a:p>
            <a:r>
              <a:rPr lang="en-US" dirty="0"/>
              <a:t>P(x) = </a:t>
            </a:r>
            <a:r>
              <a:rPr lang="el-GR" b="1"/>
              <a:t>λ</a:t>
            </a:r>
            <a:r>
              <a:rPr lang="en-US" baseline="30000" dirty="0"/>
              <a:t>x</a:t>
            </a:r>
            <a:r>
              <a:rPr lang="en-US" dirty="0"/>
              <a:t>e</a:t>
            </a:r>
            <a:r>
              <a:rPr lang="en-US" baseline="30000" dirty="0"/>
              <a:t>-</a:t>
            </a:r>
            <a:r>
              <a:rPr lang="el-GR" b="1" baseline="30000"/>
              <a:t>λ</a:t>
            </a:r>
            <a:r>
              <a:rPr lang="en-US" dirty="0"/>
              <a:t>/x!</a:t>
            </a:r>
          </a:p>
          <a:p>
            <a:endParaRPr lang="en-US" dirty="0"/>
          </a:p>
          <a:p>
            <a:r>
              <a:rPr lang="en-US" dirty="0"/>
              <a:t>For example, for x=0 (probability of zero events in given interval):</a:t>
            </a:r>
          </a:p>
          <a:p>
            <a:endParaRPr lang="en-US" dirty="0"/>
          </a:p>
          <a:p>
            <a:r>
              <a:rPr lang="en-US" dirty="0"/>
              <a:t>P(0) = (</a:t>
            </a:r>
            <a:r>
              <a:rPr lang="el-GR" b="1"/>
              <a:t>λ</a:t>
            </a:r>
            <a:r>
              <a:rPr lang="en-US" dirty="0"/>
              <a:t>**0)*exp(-</a:t>
            </a:r>
            <a:r>
              <a:rPr lang="el-GR" b="1"/>
              <a:t>λ</a:t>
            </a:r>
            <a:r>
              <a:rPr lang="en-US" dirty="0"/>
              <a:t>)/0! = 1*exp(-</a:t>
            </a:r>
            <a:r>
              <a:rPr lang="el-GR" b="1"/>
              <a:t>λ</a:t>
            </a:r>
            <a:r>
              <a:rPr lang="en-US" dirty="0"/>
              <a:t>)/1 = exp(-</a:t>
            </a:r>
            <a:r>
              <a:rPr lang="el-GR" b="1"/>
              <a:t>λ</a:t>
            </a:r>
            <a:r>
              <a:rPr lang="en-US" dirty="0"/>
              <a:t>) = e</a:t>
            </a:r>
            <a:r>
              <a:rPr lang="en-US" baseline="30000" dirty="0"/>
              <a:t>-</a:t>
            </a:r>
            <a:r>
              <a:rPr lang="el-GR" b="1" baseline="30000"/>
              <a:t>λ</a:t>
            </a:r>
            <a:endParaRPr lang="en-US" baseline="30000" dirty="0"/>
          </a:p>
        </p:txBody>
      </p:sp>
      <p:sp>
        <p:nvSpPr>
          <p:cNvPr id="5" name="TextBox 4">
            <a:extLst>
              <a:ext uri="{FF2B5EF4-FFF2-40B4-BE49-F238E27FC236}">
                <a16:creationId xmlns:a16="http://schemas.microsoft.com/office/drawing/2014/main" id="{E72EEA3B-9D50-A145-B8FE-B6686486D979}"/>
              </a:ext>
            </a:extLst>
          </p:cNvPr>
          <p:cNvSpPr txBox="1"/>
          <p:nvPr/>
        </p:nvSpPr>
        <p:spPr>
          <a:xfrm>
            <a:off x="6096000" y="76451"/>
            <a:ext cx="6011917" cy="3816429"/>
          </a:xfrm>
          <a:prstGeom prst="rect">
            <a:avLst/>
          </a:prstGeom>
          <a:noFill/>
        </p:spPr>
        <p:txBody>
          <a:bodyPr wrap="square" rtlCol="0">
            <a:spAutoFit/>
          </a:bodyPr>
          <a:lstStyle/>
          <a:p>
            <a:r>
              <a:rPr lang="en-US" sz="1800" b="1" dirty="0">
                <a:solidFill>
                  <a:srgbClr val="0070C0"/>
                </a:solidFill>
              </a:rPr>
              <a:t>Poisson Distribution</a:t>
            </a:r>
          </a:p>
          <a:p>
            <a:endParaRPr lang="en-US" dirty="0"/>
          </a:p>
          <a:p>
            <a:r>
              <a:rPr lang="en-US" dirty="0"/>
              <a:t>Intervals between Poisson events distributed exponentially.</a:t>
            </a:r>
          </a:p>
          <a:p>
            <a:endParaRPr lang="en-US" dirty="0"/>
          </a:p>
          <a:p>
            <a:r>
              <a:rPr lang="en-US" dirty="0"/>
              <a:t>If we have events happening which follow Poisson Distribution, </a:t>
            </a:r>
          </a:p>
          <a:p>
            <a:r>
              <a:rPr lang="en-US" dirty="0"/>
              <a:t>we can measure the time intervals between these events.</a:t>
            </a:r>
          </a:p>
          <a:p>
            <a:endParaRPr lang="en-US" dirty="0"/>
          </a:p>
          <a:p>
            <a:r>
              <a:rPr lang="en-US" dirty="0"/>
              <a:t>Question: How these times will be distributed?</a:t>
            </a:r>
          </a:p>
          <a:p>
            <a:endParaRPr lang="en-US" dirty="0"/>
          </a:p>
          <a:p>
            <a:r>
              <a:rPr lang="en-US" dirty="0"/>
              <a:t>Answer: These times will have exponential distribution </a:t>
            </a:r>
          </a:p>
          <a:p>
            <a:r>
              <a:rPr lang="en-US" dirty="0"/>
              <a:t>with Probability Density Function (PDF) as:</a:t>
            </a:r>
          </a:p>
          <a:p>
            <a:endParaRPr lang="en-US" dirty="0"/>
          </a:p>
          <a:p>
            <a:r>
              <a:rPr lang="en-US" dirty="0"/>
              <a:t>            </a:t>
            </a:r>
            <a:r>
              <a:rPr lang="en-US" b="1" dirty="0">
                <a:solidFill>
                  <a:srgbClr val="0070C0"/>
                </a:solidFill>
              </a:rPr>
              <a:t>f(t) = </a:t>
            </a:r>
            <a:r>
              <a:rPr lang="el-GR" b="1"/>
              <a:t>λ</a:t>
            </a:r>
            <a:r>
              <a:rPr lang="en-US" b="1" dirty="0">
                <a:solidFill>
                  <a:srgbClr val="0070C0"/>
                </a:solidFill>
              </a:rPr>
              <a:t>*exp(-</a:t>
            </a:r>
            <a:r>
              <a:rPr lang="el-GR" b="1"/>
              <a:t>λ</a:t>
            </a:r>
            <a:r>
              <a:rPr lang="en-US" b="1" dirty="0">
                <a:solidFill>
                  <a:srgbClr val="0070C0"/>
                </a:solidFill>
              </a:rPr>
              <a:t>*t) = </a:t>
            </a:r>
            <a:r>
              <a:rPr lang="el-GR" b="1"/>
              <a:t>λ</a:t>
            </a:r>
            <a:r>
              <a:rPr lang="en-US" b="1"/>
              <a:t>e</a:t>
            </a:r>
            <a:r>
              <a:rPr lang="en-US" b="1" baseline="30000"/>
              <a:t>-</a:t>
            </a:r>
            <a:r>
              <a:rPr lang="el-GR" b="1" baseline="30000"/>
              <a:t>λ</a:t>
            </a:r>
            <a:r>
              <a:rPr lang="en-US" b="1" baseline="30000"/>
              <a:t>t</a:t>
            </a:r>
            <a:endParaRPr lang="en-US" b="1" baseline="30000" dirty="0">
              <a:solidFill>
                <a:srgbClr val="0070C0"/>
              </a:solidFill>
            </a:endParaRPr>
          </a:p>
          <a:p>
            <a:endParaRPr lang="en-US" dirty="0"/>
          </a:p>
          <a:p>
            <a:r>
              <a:rPr lang="en-US" dirty="0"/>
              <a:t>The average time interval will be (1/</a:t>
            </a:r>
            <a:r>
              <a:rPr lang="el-GR" b="1"/>
              <a:t>λ</a:t>
            </a:r>
            <a:r>
              <a:rPr lang="en-US" dirty="0"/>
              <a:t>).</a:t>
            </a:r>
          </a:p>
          <a:p>
            <a:r>
              <a:rPr lang="en-US" dirty="0"/>
              <a:t>Standard deviation happens to be the same (1/</a:t>
            </a:r>
            <a:r>
              <a:rPr lang="el-GR" b="1"/>
              <a:t>λ</a:t>
            </a:r>
            <a:r>
              <a:rPr lang="en-US" dirty="0"/>
              <a:t>).</a:t>
            </a:r>
          </a:p>
          <a:p>
            <a:endParaRPr lang="en-US" dirty="0"/>
          </a:p>
        </p:txBody>
      </p:sp>
      <p:pic>
        <p:nvPicPr>
          <p:cNvPr id="3" name="Picture 2">
            <a:extLst>
              <a:ext uri="{FF2B5EF4-FFF2-40B4-BE49-F238E27FC236}">
                <a16:creationId xmlns:a16="http://schemas.microsoft.com/office/drawing/2014/main" id="{BFF6AF49-4219-9540-B46A-090D8831AC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32427" y="4146255"/>
            <a:ext cx="1714500" cy="1295400"/>
          </a:xfrm>
          <a:prstGeom prst="rect">
            <a:avLst/>
          </a:prstGeom>
        </p:spPr>
      </p:pic>
      <p:pic>
        <p:nvPicPr>
          <p:cNvPr id="6" name="Picture 5">
            <a:extLst>
              <a:ext uri="{FF2B5EF4-FFF2-40B4-BE49-F238E27FC236}">
                <a16:creationId xmlns:a16="http://schemas.microsoft.com/office/drawing/2014/main" id="{601F9319-35DE-E942-8DC1-E7E7E7414475}"/>
              </a:ext>
            </a:extLst>
          </p:cNvPr>
          <p:cNvPicPr>
            <a:picLocks noChangeAspect="1"/>
          </p:cNvPicPr>
          <p:nvPr/>
        </p:nvPicPr>
        <p:blipFill>
          <a:blip r:embed="rId5"/>
          <a:stretch>
            <a:fillRect/>
          </a:stretch>
        </p:blipFill>
        <p:spPr>
          <a:xfrm>
            <a:off x="8786724" y="3892880"/>
            <a:ext cx="3395131" cy="2724488"/>
          </a:xfrm>
          <a:prstGeom prst="rect">
            <a:avLst/>
          </a:prstGeom>
        </p:spPr>
      </p:pic>
      <p:pic>
        <p:nvPicPr>
          <p:cNvPr id="1026" name="Picture 2" descr="5.3 The Exponential Distribution (Optional) | Texas Gateway">
            <a:extLst>
              <a:ext uri="{FF2B5EF4-FFF2-40B4-BE49-F238E27FC236}">
                <a16:creationId xmlns:a16="http://schemas.microsoft.com/office/drawing/2014/main" id="{3475A7EB-8719-3788-C50E-0B307E8FA2B4}"/>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0229827" y="2423951"/>
            <a:ext cx="1642672" cy="772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588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EB5F268-965F-C142-A102-83C02389B555}"/>
              </a:ext>
            </a:extLst>
          </p:cNvPr>
          <p:cNvSpPr txBox="1"/>
          <p:nvPr/>
        </p:nvSpPr>
        <p:spPr>
          <a:xfrm>
            <a:off x="178569" y="140648"/>
            <a:ext cx="5906814" cy="2400657"/>
          </a:xfrm>
          <a:prstGeom prst="rect">
            <a:avLst/>
          </a:prstGeom>
          <a:noFill/>
        </p:spPr>
        <p:txBody>
          <a:bodyPr wrap="square" rtlCol="0">
            <a:spAutoFit/>
          </a:bodyPr>
          <a:lstStyle/>
          <a:p>
            <a:r>
              <a:rPr lang="en-US" sz="2400" b="1" dirty="0">
                <a:solidFill>
                  <a:srgbClr val="0070C0"/>
                </a:solidFill>
              </a:rPr>
              <a:t>Uniform and Normal Distributions. </a:t>
            </a:r>
            <a:br>
              <a:rPr lang="en-US" sz="2400" b="1" dirty="0">
                <a:solidFill>
                  <a:srgbClr val="0070C0"/>
                </a:solidFill>
              </a:rPr>
            </a:br>
            <a:endParaRPr lang="en-US" dirty="0"/>
          </a:p>
          <a:p>
            <a:r>
              <a:rPr lang="en-US" b="1" dirty="0">
                <a:solidFill>
                  <a:srgbClr val="0070C0"/>
                </a:solidFill>
              </a:rPr>
              <a:t>Uniform Distribution</a:t>
            </a:r>
            <a:endParaRPr lang="en-US" dirty="0"/>
          </a:p>
          <a:p>
            <a:r>
              <a:rPr lang="en-US" dirty="0"/>
              <a:t>If some value can change between some minimum and maximum </a:t>
            </a:r>
          </a:p>
          <a:p>
            <a:r>
              <a:rPr lang="en-US" dirty="0"/>
              <a:t>values a &amp; b, and the probability of any value in interval [</a:t>
            </a:r>
            <a:r>
              <a:rPr lang="en-US" dirty="0" err="1"/>
              <a:t>a,b</a:t>
            </a:r>
            <a:r>
              <a:rPr lang="en-US" dirty="0"/>
              <a:t>] </a:t>
            </a:r>
          </a:p>
          <a:p>
            <a:r>
              <a:rPr lang="en-US" dirty="0"/>
              <a:t>is the same, then we say that we have uniform distribution.</a:t>
            </a:r>
          </a:p>
          <a:p>
            <a:endParaRPr lang="en-US" dirty="0"/>
          </a:p>
          <a:p>
            <a:r>
              <a:rPr lang="en-US" dirty="0"/>
              <a:t>The PDF (Probability Density Function) for Uniform Distribution </a:t>
            </a:r>
          </a:p>
          <a:p>
            <a:r>
              <a:rPr lang="en-US" dirty="0"/>
              <a:t>looks like a rectangle with the height (1/(b-a)), </a:t>
            </a:r>
          </a:p>
          <a:p>
            <a:r>
              <a:rPr lang="en-US" dirty="0"/>
              <a:t>so that the total area under the curve is exactly 1.</a:t>
            </a:r>
          </a:p>
        </p:txBody>
      </p:sp>
      <p:sp>
        <p:nvSpPr>
          <p:cNvPr id="5" name="TextBox 4">
            <a:extLst>
              <a:ext uri="{FF2B5EF4-FFF2-40B4-BE49-F238E27FC236}">
                <a16:creationId xmlns:a16="http://schemas.microsoft.com/office/drawing/2014/main" id="{E72EEA3B-9D50-A145-B8FE-B6686486D979}"/>
              </a:ext>
            </a:extLst>
          </p:cNvPr>
          <p:cNvSpPr txBox="1"/>
          <p:nvPr/>
        </p:nvSpPr>
        <p:spPr>
          <a:xfrm>
            <a:off x="5949538" y="252354"/>
            <a:ext cx="6158379" cy="5447645"/>
          </a:xfrm>
          <a:prstGeom prst="rect">
            <a:avLst/>
          </a:prstGeom>
          <a:noFill/>
        </p:spPr>
        <p:txBody>
          <a:bodyPr wrap="square" rtlCol="0">
            <a:spAutoFit/>
          </a:bodyPr>
          <a:lstStyle/>
          <a:p>
            <a:r>
              <a:rPr lang="en-US" sz="1200" b="1" dirty="0">
                <a:solidFill>
                  <a:srgbClr val="0070C0"/>
                </a:solidFill>
              </a:rPr>
              <a:t>Central Limit Theorem (CLT).</a:t>
            </a:r>
          </a:p>
          <a:p>
            <a:endParaRPr lang="en-US" sz="1200" dirty="0"/>
          </a:p>
          <a:p>
            <a:r>
              <a:rPr lang="en-US" sz="1200" dirty="0"/>
              <a:t>The normal distribution is very common in nature. </a:t>
            </a:r>
          </a:p>
          <a:p>
            <a:r>
              <a:rPr lang="en-US" sz="1200" dirty="0"/>
              <a:t>Because when we have big number of sets of variables, </a:t>
            </a:r>
          </a:p>
          <a:p>
            <a:r>
              <a:rPr lang="en-US" sz="1200" dirty="0"/>
              <a:t>the distribution of parameters of these sets (for example, averages) </a:t>
            </a:r>
          </a:p>
          <a:p>
            <a:r>
              <a:rPr lang="en-US" sz="1200" dirty="0"/>
              <a:t>tend to converge to this bell form. </a:t>
            </a:r>
          </a:p>
          <a:p>
            <a:r>
              <a:rPr lang="en-US" sz="1200" dirty="0"/>
              <a:t>This fact is called </a:t>
            </a:r>
            <a:r>
              <a:rPr lang="en-US" sz="1200" b="1" dirty="0">
                <a:solidFill>
                  <a:srgbClr val="0070C0"/>
                </a:solidFill>
              </a:rPr>
              <a:t>Central Limit Theorem (CLT)</a:t>
            </a:r>
            <a:r>
              <a:rPr lang="en-US" sz="1200" dirty="0"/>
              <a:t>.</a:t>
            </a:r>
          </a:p>
          <a:p>
            <a:endParaRPr lang="en-US" sz="1200" dirty="0"/>
          </a:p>
          <a:p>
            <a:r>
              <a:rPr lang="en-US" sz="1200" dirty="0"/>
              <a:t>Here is a simple example of CLT:</a:t>
            </a:r>
          </a:p>
          <a:p>
            <a:endParaRPr lang="en-US" sz="1200" dirty="0"/>
          </a:p>
          <a:p>
            <a:r>
              <a:rPr lang="en-US" sz="1200" dirty="0"/>
              <a:t>Suppose we have N1 sets, each set has N2 values, all values drawn from the same distribution. The shape of distribution may be anything (uniform, bell-curve, triangular, exponential, etc.). </a:t>
            </a:r>
          </a:p>
          <a:p>
            <a:endParaRPr lang="en-US" sz="1200" dirty="0"/>
          </a:p>
          <a:p>
            <a:r>
              <a:rPr lang="en-US" sz="1200" dirty="0"/>
              <a:t>We calculate an average in each set – so we have N1 average values.</a:t>
            </a:r>
          </a:p>
          <a:p>
            <a:r>
              <a:rPr lang="en-US" sz="1200" dirty="0"/>
              <a:t>Question: How will these average values be distributed?</a:t>
            </a:r>
          </a:p>
          <a:p>
            <a:endParaRPr lang="en-US" sz="1200" dirty="0"/>
          </a:p>
          <a:p>
            <a:r>
              <a:rPr lang="en-US" sz="1200" dirty="0"/>
              <a:t>Answer: As N1 &amp; N2 become big enough (30+), the distribution </a:t>
            </a:r>
          </a:p>
          <a:p>
            <a:r>
              <a:rPr lang="en-US" sz="1200" dirty="0"/>
              <a:t>will get close to the Normal Gaussian bell curve.</a:t>
            </a:r>
          </a:p>
          <a:p>
            <a:endParaRPr lang="en-US" sz="1200" dirty="0"/>
          </a:p>
          <a:p>
            <a:r>
              <a:rPr lang="en-US" sz="1200" dirty="0"/>
              <a:t>There are some nice animated demonstrations of CLT - just google for them.</a:t>
            </a:r>
          </a:p>
          <a:p>
            <a:endParaRPr lang="en-US" sz="1200" dirty="0"/>
          </a:p>
          <a:p>
            <a:r>
              <a:rPr lang="en-US" sz="1200" b="1" dirty="0">
                <a:solidFill>
                  <a:srgbClr val="0070C0"/>
                </a:solidFill>
              </a:rPr>
              <a:t>De </a:t>
            </a:r>
            <a:r>
              <a:rPr lang="en-US" sz="1200" b="1" dirty="0" err="1">
                <a:solidFill>
                  <a:srgbClr val="0070C0"/>
                </a:solidFill>
              </a:rPr>
              <a:t>Moivre</a:t>
            </a:r>
            <a:r>
              <a:rPr lang="en-US" sz="1200" b="1" dirty="0">
                <a:solidFill>
                  <a:srgbClr val="0070C0"/>
                </a:solidFill>
              </a:rPr>
              <a:t>–Laplace theorem</a:t>
            </a:r>
          </a:p>
          <a:p>
            <a:endParaRPr lang="en-US" sz="1200" dirty="0"/>
          </a:p>
          <a:p>
            <a:r>
              <a:rPr lang="en-US" sz="1200" dirty="0"/>
              <a:t>De </a:t>
            </a:r>
            <a:r>
              <a:rPr lang="en-US" sz="1200" dirty="0" err="1"/>
              <a:t>Moire</a:t>
            </a:r>
            <a:r>
              <a:rPr lang="en-US" sz="1200" dirty="0"/>
              <a:t>-Laplace theorem is a simple demonstration how a symmetrical binomial distribution can be approximated by Gaussian bell curve (under certain conditions). </a:t>
            </a:r>
          </a:p>
          <a:p>
            <a:r>
              <a:rPr lang="en-US" sz="1200" dirty="0"/>
              <a:t>See video demonstration below.</a:t>
            </a:r>
          </a:p>
          <a:p>
            <a:endParaRPr lang="en-US" sz="1200" dirty="0"/>
          </a:p>
          <a:p>
            <a:r>
              <a:rPr lang="en-US" sz="1200" dirty="0">
                <a:hlinkClick r:id="rId2"/>
              </a:rPr>
              <a:t>https://en.wikipedia.org/wiki/De_Moivre–Laplace_theorem</a:t>
            </a:r>
            <a:endParaRPr lang="en-US" sz="1200" dirty="0"/>
          </a:p>
        </p:txBody>
      </p:sp>
      <p:pic>
        <p:nvPicPr>
          <p:cNvPr id="2" name="Picture 1">
            <a:extLst>
              <a:ext uri="{FF2B5EF4-FFF2-40B4-BE49-F238E27FC236}">
                <a16:creationId xmlns:a16="http://schemas.microsoft.com/office/drawing/2014/main" id="{1DFF2F23-2904-3344-A6A7-B5727528D6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9186" y="5386605"/>
            <a:ext cx="2942790" cy="1471395"/>
          </a:xfrm>
          <a:prstGeom prst="rect">
            <a:avLst/>
          </a:prstGeom>
        </p:spPr>
      </p:pic>
      <p:sp>
        <p:nvSpPr>
          <p:cNvPr id="3" name="TextBox 2">
            <a:extLst>
              <a:ext uri="{FF2B5EF4-FFF2-40B4-BE49-F238E27FC236}">
                <a16:creationId xmlns:a16="http://schemas.microsoft.com/office/drawing/2014/main" id="{B43A3421-ACF1-E445-9366-AD90709A51F7}"/>
              </a:ext>
            </a:extLst>
          </p:cNvPr>
          <p:cNvSpPr txBox="1"/>
          <p:nvPr/>
        </p:nvSpPr>
        <p:spPr>
          <a:xfrm>
            <a:off x="0" y="3786167"/>
            <a:ext cx="4728410" cy="1600438"/>
          </a:xfrm>
          <a:prstGeom prst="rect">
            <a:avLst/>
          </a:prstGeom>
          <a:noFill/>
        </p:spPr>
        <p:txBody>
          <a:bodyPr wrap="square" rtlCol="0">
            <a:spAutoFit/>
          </a:bodyPr>
          <a:lstStyle/>
          <a:p>
            <a:r>
              <a:rPr lang="en-US" b="1" dirty="0">
                <a:solidFill>
                  <a:srgbClr val="0070C0"/>
                </a:solidFill>
              </a:rPr>
              <a:t>Normal (Gaussian Bell-shaped) Distribution</a:t>
            </a:r>
          </a:p>
          <a:p>
            <a:endParaRPr lang="en-US" dirty="0"/>
          </a:p>
          <a:p>
            <a:r>
              <a:rPr lang="en-US" dirty="0"/>
              <a:t>The basic shape of the PDF is </a:t>
            </a:r>
            <a:r>
              <a:rPr lang="en-US" dirty="0" err="1"/>
              <a:t>exp</a:t>
            </a:r>
            <a:r>
              <a:rPr lang="en-US" dirty="0"/>
              <a:t>(-x*x/2) </a:t>
            </a:r>
          </a:p>
          <a:p>
            <a:r>
              <a:rPr lang="en-US" dirty="0"/>
              <a:t>You need to add a coefficient to normalize it to 1 </a:t>
            </a:r>
          </a:p>
          <a:p>
            <a:r>
              <a:rPr lang="en-US" dirty="0"/>
              <a:t>(means – make area under the curve equal to exactly 1). </a:t>
            </a:r>
          </a:p>
          <a:p>
            <a:r>
              <a:rPr lang="en-US" dirty="0"/>
              <a:t>You can also have the curves have different position </a:t>
            </a:r>
          </a:p>
          <a:p>
            <a:r>
              <a:rPr lang="en-US" dirty="0"/>
              <a:t>(average value) and different width (sigma).</a:t>
            </a:r>
          </a:p>
        </p:txBody>
      </p:sp>
      <p:pic>
        <p:nvPicPr>
          <p:cNvPr id="7" name="Picture 6">
            <a:extLst>
              <a:ext uri="{FF2B5EF4-FFF2-40B4-BE49-F238E27FC236}">
                <a16:creationId xmlns:a16="http://schemas.microsoft.com/office/drawing/2014/main" id="{0B272277-7CF1-0940-9323-8AB6E25E084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2723" y="2668400"/>
            <a:ext cx="1379764" cy="1028700"/>
          </a:xfrm>
          <a:prstGeom prst="rect">
            <a:avLst/>
          </a:prstGeom>
        </p:spPr>
      </p:pic>
    </p:spTree>
    <p:extLst>
      <p:ext uri="{BB962C8B-B14F-4D97-AF65-F5344CB8AC3E}">
        <p14:creationId xmlns:p14="http://schemas.microsoft.com/office/powerpoint/2010/main" val="39137450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txBox="1"/>
          <p:nvPr/>
        </p:nvSpPr>
        <p:spPr>
          <a:xfrm>
            <a:off x="0" y="0"/>
            <a:ext cx="5802900" cy="675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000" b="1" dirty="0">
                <a:latin typeface="Calibri"/>
                <a:ea typeface="Calibri"/>
                <a:cs typeface="Calibri"/>
                <a:sym typeface="Calibri"/>
              </a:rPr>
              <a:t>Central Limit Theorem (CLT)</a:t>
            </a:r>
            <a:endParaRPr sz="3000" b="1"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a:p>
            <a:pPr marL="0" lvl="0" indent="0" algn="l" rtl="0">
              <a:spcBef>
                <a:spcPts val="0"/>
              </a:spcBef>
              <a:spcAft>
                <a:spcPts val="0"/>
              </a:spcAft>
              <a:buNone/>
            </a:pPr>
            <a:r>
              <a:rPr lang="en-US" dirty="0">
                <a:latin typeface="Calibri"/>
                <a:ea typeface="Calibri"/>
                <a:cs typeface="Calibri"/>
                <a:sym typeface="Calibri"/>
              </a:rPr>
              <a:t>We have all heard about </a:t>
            </a:r>
            <a:r>
              <a:rPr lang="en-US" sz="1800" b="1" dirty="0">
                <a:solidFill>
                  <a:srgbClr val="0070C0"/>
                </a:solidFill>
                <a:latin typeface="Calibri"/>
                <a:ea typeface="Calibri"/>
                <a:cs typeface="Calibri"/>
                <a:sym typeface="Calibri"/>
              </a:rPr>
              <a:t>Normal (Gaussian) distribution</a:t>
            </a:r>
            <a:r>
              <a:rPr lang="en-US" dirty="0">
                <a:latin typeface="Calibri"/>
                <a:ea typeface="Calibri"/>
                <a:cs typeface="Calibri"/>
                <a:sym typeface="Calibri"/>
              </a:rPr>
              <a:t>.</a:t>
            </a:r>
            <a:endParaRPr dirty="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dirty="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dirty="0">
                <a:latin typeface="Calibri"/>
                <a:ea typeface="Calibri"/>
                <a:cs typeface="Calibri"/>
                <a:sym typeface="Calibri"/>
              </a:rPr>
              <a:t>This distribution is very foundational in statistics. And </a:t>
            </a:r>
            <a:r>
              <a:rPr lang="en-US" b="1" dirty="0">
                <a:solidFill>
                  <a:srgbClr val="0070C0"/>
                </a:solidFill>
                <a:latin typeface="Calibri"/>
                <a:ea typeface="Calibri"/>
                <a:cs typeface="Calibri"/>
                <a:sym typeface="Calibri"/>
              </a:rPr>
              <a:t>it comes from CLT</a:t>
            </a:r>
            <a:r>
              <a:rPr lang="en-US" dirty="0">
                <a:latin typeface="Calibri"/>
                <a:ea typeface="Calibri"/>
                <a:cs typeface="Calibri"/>
                <a:sym typeface="Calibri"/>
              </a:rPr>
              <a:t>.</a:t>
            </a:r>
            <a:endParaRPr dirty="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dirty="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dirty="0">
                <a:latin typeface="Calibri"/>
                <a:ea typeface="Calibri"/>
                <a:cs typeface="Calibri"/>
                <a:sym typeface="Calibri"/>
              </a:rPr>
              <a:t>Classical CLT mathematically proves that if we calculate group averages in many groups, then the distribution of those averages converges to Normal distribution as long as we have large number of points in each group (30..100 or more) and large number of groups (30-100 or more).</a:t>
            </a:r>
            <a:endParaRPr dirty="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dirty="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dirty="0">
                <a:latin typeface="Calibri"/>
                <a:ea typeface="Calibri"/>
                <a:cs typeface="Calibri"/>
                <a:sym typeface="Calibri"/>
              </a:rPr>
              <a:t>Specifically, suppose we have our data points sampled from a distribution with finite average and finite variance. We subdivide this data into Ng groups, each containing Ns samples:</a:t>
            </a:r>
            <a:endParaRPr dirty="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dirty="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dirty="0">
                <a:latin typeface="Calibri"/>
                <a:ea typeface="Calibri"/>
                <a:cs typeface="Calibri"/>
                <a:sym typeface="Calibri"/>
              </a:rPr>
              <a:t>[...]    [...]   [...]   [...]   [...]   [...]   [...]   [...]   [...] </a:t>
            </a:r>
            <a:endParaRPr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dirty="0">
                <a:latin typeface="Calibri"/>
                <a:ea typeface="Calibri"/>
                <a:cs typeface="Calibri"/>
                <a:sym typeface="Calibri"/>
              </a:rPr>
              <a:t>For each group we calculate average value of its Ns samples. Thus we have Ng averages values, and we plot them as a histogram.</a:t>
            </a:r>
            <a:endParaRPr dirty="0">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endParaRPr dirty="0">
              <a:latin typeface="Calibri"/>
              <a:ea typeface="Calibri"/>
              <a:cs typeface="Calibri"/>
              <a:sym typeface="Calibri"/>
            </a:endParaRPr>
          </a:p>
          <a:p>
            <a:pPr marL="0" lvl="0" indent="0" algn="l" rtl="0">
              <a:spcBef>
                <a:spcPts val="0"/>
              </a:spcBef>
              <a:spcAft>
                <a:spcPts val="0"/>
              </a:spcAft>
              <a:buNone/>
            </a:pPr>
            <a:r>
              <a:rPr lang="en-US" dirty="0">
                <a:latin typeface="Calibri"/>
                <a:ea typeface="Calibri"/>
                <a:cs typeface="Calibri"/>
                <a:sym typeface="Calibri"/>
              </a:rPr>
              <a:t>If Ng and Ns are big enough, the histogram will converge to a normal distribution. This holds true regardless of the shape of the original distribution of data.</a:t>
            </a:r>
            <a:endParaRPr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a:p>
            <a:pPr marL="0" lvl="0" indent="0" algn="l" rtl="0">
              <a:spcBef>
                <a:spcPts val="0"/>
              </a:spcBef>
              <a:spcAft>
                <a:spcPts val="0"/>
              </a:spcAft>
              <a:buNone/>
            </a:pPr>
            <a:r>
              <a:rPr lang="en-US" dirty="0">
                <a:latin typeface="Calibri"/>
                <a:ea typeface="Calibri"/>
                <a:cs typeface="Calibri"/>
                <a:sym typeface="Calibri"/>
              </a:rPr>
              <a:t>For example, suppose we have a million data points, each value is either 1 or -1 (random coin toss). We split data into Ng=10,000 groups, each sample group has Ns=10,000 data points. Then in each group we calculate the mean value (which will be close to zero). </a:t>
            </a:r>
            <a:endParaRPr dirty="0">
              <a:latin typeface="Calibri"/>
              <a:ea typeface="Calibri"/>
              <a:cs typeface="Calibri"/>
              <a:sym typeface="Calibri"/>
            </a:endParaRPr>
          </a:p>
          <a:p>
            <a:pPr marL="0" lvl="0" indent="0" algn="l" rtl="0">
              <a:spcBef>
                <a:spcPts val="0"/>
              </a:spcBef>
              <a:spcAft>
                <a:spcPts val="0"/>
              </a:spcAft>
              <a:buNone/>
            </a:pPr>
            <a:r>
              <a:rPr lang="en-US" dirty="0">
                <a:latin typeface="Calibri"/>
                <a:ea typeface="Calibri"/>
                <a:cs typeface="Calibri"/>
                <a:sym typeface="Calibri"/>
              </a:rPr>
              <a:t>Now we have 10,000 of mean values - and we make a histogram of those values. According to CLT it will be bell-shaped.</a:t>
            </a:r>
            <a:endParaRPr dirty="0">
              <a:latin typeface="Calibri"/>
              <a:ea typeface="Calibri"/>
              <a:cs typeface="Calibri"/>
              <a:sym typeface="Calibri"/>
            </a:endParaRPr>
          </a:p>
        </p:txBody>
      </p:sp>
      <p:pic>
        <p:nvPicPr>
          <p:cNvPr id="96" name="Google Shape;96;p14"/>
          <p:cNvPicPr preferRelativeResize="0"/>
          <p:nvPr/>
        </p:nvPicPr>
        <p:blipFill>
          <a:blip r:embed="rId3">
            <a:alphaModFix/>
          </a:blip>
          <a:stretch>
            <a:fillRect/>
          </a:stretch>
        </p:blipFill>
        <p:spPr>
          <a:xfrm>
            <a:off x="5796830" y="190870"/>
            <a:ext cx="3333750" cy="2276475"/>
          </a:xfrm>
          <a:prstGeom prst="rect">
            <a:avLst/>
          </a:prstGeom>
          <a:noFill/>
          <a:ln>
            <a:noFill/>
          </a:ln>
        </p:spPr>
      </p:pic>
      <p:pic>
        <p:nvPicPr>
          <p:cNvPr id="97" name="Google Shape;97;p1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9321500" y="89600"/>
            <a:ext cx="2793700" cy="2091624"/>
          </a:xfrm>
          <a:prstGeom prst="rect">
            <a:avLst/>
          </a:prstGeom>
          <a:noFill/>
          <a:ln>
            <a:noFill/>
          </a:ln>
        </p:spPr>
      </p:pic>
      <p:pic>
        <p:nvPicPr>
          <p:cNvPr id="98" name="Google Shape;98;p1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6625355" y="3840507"/>
            <a:ext cx="1676700" cy="1315872"/>
          </a:xfrm>
          <a:prstGeom prst="rect">
            <a:avLst/>
          </a:prstGeom>
          <a:noFill/>
          <a:ln>
            <a:noFill/>
          </a:ln>
        </p:spPr>
      </p:pic>
      <p:pic>
        <p:nvPicPr>
          <p:cNvPr id="99" name="Google Shape;99;p14"/>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7251333" y="5412404"/>
            <a:ext cx="495688" cy="1345096"/>
          </a:xfrm>
          <a:prstGeom prst="rect">
            <a:avLst/>
          </a:prstGeom>
          <a:noFill/>
          <a:ln>
            <a:noFill/>
          </a:ln>
        </p:spPr>
      </p:pic>
      <p:cxnSp>
        <p:nvCxnSpPr>
          <p:cNvPr id="100" name="Google Shape;100;p14"/>
          <p:cNvCxnSpPr>
            <a:cxnSpLocks/>
          </p:cNvCxnSpPr>
          <p:nvPr/>
        </p:nvCxnSpPr>
        <p:spPr>
          <a:xfrm flipV="1">
            <a:off x="5897875" y="5026481"/>
            <a:ext cx="794473" cy="688519"/>
          </a:xfrm>
          <a:prstGeom prst="straightConnector1">
            <a:avLst/>
          </a:prstGeom>
          <a:noFill/>
          <a:ln w="9525" cap="flat" cmpd="sng">
            <a:solidFill>
              <a:schemeClr val="dk2"/>
            </a:solidFill>
            <a:prstDash val="solid"/>
            <a:round/>
            <a:headEnd type="none" w="med" len="med"/>
            <a:tailEnd type="triangle" w="med" len="med"/>
          </a:ln>
        </p:spPr>
      </p:cxnSp>
      <p:cxnSp>
        <p:nvCxnSpPr>
          <p:cNvPr id="101" name="Google Shape;101;p14"/>
          <p:cNvCxnSpPr>
            <a:cxnSpLocks/>
          </p:cNvCxnSpPr>
          <p:nvPr/>
        </p:nvCxnSpPr>
        <p:spPr>
          <a:xfrm flipV="1">
            <a:off x="5623550" y="6342353"/>
            <a:ext cx="1201320" cy="212522"/>
          </a:xfrm>
          <a:prstGeom prst="straightConnector1">
            <a:avLst/>
          </a:prstGeom>
          <a:noFill/>
          <a:ln w="9525" cap="flat" cmpd="sng">
            <a:solidFill>
              <a:schemeClr val="dk2"/>
            </a:solidFill>
            <a:prstDash val="solid"/>
            <a:round/>
            <a:headEnd type="none" w="med" len="med"/>
            <a:tailEnd type="triangle" w="med" len="med"/>
          </a:ln>
        </p:spPr>
      </p:cxnSp>
      <p:sp>
        <p:nvSpPr>
          <p:cNvPr id="2" name="TextBox 1">
            <a:extLst>
              <a:ext uri="{FF2B5EF4-FFF2-40B4-BE49-F238E27FC236}">
                <a16:creationId xmlns:a16="http://schemas.microsoft.com/office/drawing/2014/main" id="{0EBA51E1-6C7E-174A-993D-69ACCCAD541F}"/>
              </a:ext>
            </a:extLst>
          </p:cNvPr>
          <p:cNvSpPr txBox="1"/>
          <p:nvPr/>
        </p:nvSpPr>
        <p:spPr>
          <a:xfrm>
            <a:off x="8666923" y="2705710"/>
            <a:ext cx="2345634" cy="307777"/>
          </a:xfrm>
          <a:prstGeom prst="rect">
            <a:avLst/>
          </a:prstGeom>
          <a:noFill/>
        </p:spPr>
        <p:txBody>
          <a:bodyPr wrap="square" rtlCol="0">
            <a:spAutoFit/>
          </a:bodyPr>
          <a:lstStyle/>
          <a:p>
            <a:r>
              <a:rPr lang="en-US" dirty="0"/>
              <a:t>Expected value of abs(x) :</a:t>
            </a:r>
          </a:p>
        </p:txBody>
      </p:sp>
      <p:sp>
        <p:nvSpPr>
          <p:cNvPr id="10" name="TextBox 9">
            <a:extLst>
              <a:ext uri="{FF2B5EF4-FFF2-40B4-BE49-F238E27FC236}">
                <a16:creationId xmlns:a16="http://schemas.microsoft.com/office/drawing/2014/main" id="{90D357D6-6FAF-0646-B9E8-B60D9309DC34}"/>
              </a:ext>
            </a:extLst>
          </p:cNvPr>
          <p:cNvSpPr txBox="1"/>
          <p:nvPr/>
        </p:nvSpPr>
        <p:spPr>
          <a:xfrm>
            <a:off x="8672144" y="3653319"/>
            <a:ext cx="2605455" cy="369332"/>
          </a:xfrm>
          <a:prstGeom prst="rect">
            <a:avLst/>
          </a:prstGeom>
          <a:noFill/>
        </p:spPr>
        <p:txBody>
          <a:bodyPr wrap="square" rtlCol="0">
            <a:spAutoFit/>
          </a:bodyPr>
          <a:lstStyle/>
          <a:p>
            <a:r>
              <a:rPr lang="en-US" dirty="0"/>
              <a:t>Expected value of x</a:t>
            </a:r>
            <a:r>
              <a:rPr lang="en-US" baseline="30000" dirty="0"/>
              <a:t>2</a:t>
            </a:r>
            <a:r>
              <a:rPr lang="en-US" dirty="0"/>
              <a:t> :  </a:t>
            </a:r>
            <a:r>
              <a:rPr lang="el-GR" sz="1800" b="1" dirty="0"/>
              <a:t>σ</a:t>
            </a:r>
            <a:r>
              <a:rPr lang="en-US" sz="1800" b="1" baseline="30000" dirty="0"/>
              <a:t>2</a:t>
            </a:r>
            <a:r>
              <a:rPr lang="en-US" sz="1800" b="1" dirty="0"/>
              <a:t> </a:t>
            </a:r>
          </a:p>
        </p:txBody>
      </p:sp>
      <p:pic>
        <p:nvPicPr>
          <p:cNvPr id="3" name="Picture 2">
            <a:extLst>
              <a:ext uri="{FF2B5EF4-FFF2-40B4-BE49-F238E27FC236}">
                <a16:creationId xmlns:a16="http://schemas.microsoft.com/office/drawing/2014/main" id="{D3187F30-5E19-F349-9ECC-4F76FE84253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12557" y="2521399"/>
            <a:ext cx="696291" cy="676397"/>
          </a:xfrm>
          <a:prstGeom prst="rect">
            <a:avLst/>
          </a:prstGeom>
        </p:spPr>
      </p:pic>
      <p:pic>
        <p:nvPicPr>
          <p:cNvPr id="4" name="Picture 3">
            <a:extLst>
              <a:ext uri="{FF2B5EF4-FFF2-40B4-BE49-F238E27FC236}">
                <a16:creationId xmlns:a16="http://schemas.microsoft.com/office/drawing/2014/main" id="{0581D3FD-E3EF-264F-B21B-64BB6721FFD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660304" y="4521379"/>
            <a:ext cx="3454895" cy="505102"/>
          </a:xfrm>
          <a:prstGeom prst="rect">
            <a:avLst/>
          </a:prstGeom>
        </p:spPr>
      </p:pic>
      <p:sp>
        <p:nvSpPr>
          <p:cNvPr id="6" name="TextBox 5">
            <a:extLst>
              <a:ext uri="{FF2B5EF4-FFF2-40B4-BE49-F238E27FC236}">
                <a16:creationId xmlns:a16="http://schemas.microsoft.com/office/drawing/2014/main" id="{DAAF26B6-1DE7-5340-93B0-0F470BA7A5F4}"/>
              </a:ext>
            </a:extLst>
          </p:cNvPr>
          <p:cNvSpPr txBox="1"/>
          <p:nvPr/>
        </p:nvSpPr>
        <p:spPr>
          <a:xfrm>
            <a:off x="8666923" y="5370740"/>
            <a:ext cx="3448276" cy="954107"/>
          </a:xfrm>
          <a:prstGeom prst="rect">
            <a:avLst/>
          </a:prstGeom>
          <a:noFill/>
        </p:spPr>
        <p:txBody>
          <a:bodyPr wrap="square" rtlCol="0">
            <a:spAutoFit/>
          </a:bodyPr>
          <a:lstStyle/>
          <a:p>
            <a:r>
              <a:rPr lang="en-US" dirty="0"/>
              <a:t>Here double factorial "n!!" denotes the product of all numbers from n down to 1 that have the same parity as n.</a:t>
            </a:r>
          </a:p>
          <a:p>
            <a:r>
              <a:rPr lang="en-US" dirty="0"/>
              <a:t>E.g. 9!! = 9*7*5*3*1, 6!! = 6*4*2</a:t>
            </a:r>
          </a:p>
        </p:txBody>
      </p:sp>
      <p:cxnSp>
        <p:nvCxnSpPr>
          <p:cNvPr id="8" name="Straight Connector 7">
            <a:extLst>
              <a:ext uri="{FF2B5EF4-FFF2-40B4-BE49-F238E27FC236}">
                <a16:creationId xmlns:a16="http://schemas.microsoft.com/office/drawing/2014/main" id="{9EDC9C27-7EFC-6943-B898-CFC2A575D7CD}"/>
              </a:ext>
            </a:extLst>
          </p:cNvPr>
          <p:cNvCxnSpPr>
            <a:cxnSpLocks/>
          </p:cNvCxnSpPr>
          <p:nvPr/>
        </p:nvCxnSpPr>
        <p:spPr>
          <a:xfrm>
            <a:off x="8481391" y="2521399"/>
            <a:ext cx="0" cy="423610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144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E4FD47-9088-EB09-A35B-6EA0F2213075}"/>
              </a:ext>
            </a:extLst>
          </p:cNvPr>
          <p:cNvSpPr txBox="1"/>
          <p:nvPr/>
        </p:nvSpPr>
        <p:spPr>
          <a:xfrm>
            <a:off x="76200" y="119743"/>
            <a:ext cx="3770993" cy="523220"/>
          </a:xfrm>
          <a:prstGeom prst="rect">
            <a:avLst/>
          </a:prstGeom>
          <a:noFill/>
        </p:spPr>
        <p:txBody>
          <a:bodyPr wrap="square" rtlCol="0">
            <a:spAutoFit/>
          </a:bodyPr>
          <a:lstStyle/>
          <a:p>
            <a:r>
              <a:rPr lang="en-US" sz="2800" b="1"/>
              <a:t>Euler's Number "e"</a:t>
            </a:r>
          </a:p>
        </p:txBody>
      </p:sp>
      <p:pic>
        <p:nvPicPr>
          <p:cNvPr id="3" name="Picture 2">
            <a:extLst>
              <a:ext uri="{FF2B5EF4-FFF2-40B4-BE49-F238E27FC236}">
                <a16:creationId xmlns:a16="http://schemas.microsoft.com/office/drawing/2014/main" id="{55FB5DBF-B679-9871-9AB1-E1B9D5BC6C8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6571" y="1001486"/>
            <a:ext cx="3270250" cy="1035050"/>
          </a:xfrm>
          <a:prstGeom prst="rect">
            <a:avLst/>
          </a:prstGeom>
        </p:spPr>
      </p:pic>
      <p:sp>
        <p:nvSpPr>
          <p:cNvPr id="4" name="TextBox 3">
            <a:extLst>
              <a:ext uri="{FF2B5EF4-FFF2-40B4-BE49-F238E27FC236}">
                <a16:creationId xmlns:a16="http://schemas.microsoft.com/office/drawing/2014/main" id="{A7687934-17F7-5276-DDD9-503049E1FBCE}"/>
              </a:ext>
            </a:extLst>
          </p:cNvPr>
          <p:cNvSpPr txBox="1"/>
          <p:nvPr/>
        </p:nvSpPr>
        <p:spPr>
          <a:xfrm>
            <a:off x="3712763" y="284899"/>
            <a:ext cx="8569853" cy="246221"/>
          </a:xfrm>
          <a:prstGeom prst="rect">
            <a:avLst/>
          </a:prstGeom>
          <a:noFill/>
        </p:spPr>
        <p:txBody>
          <a:bodyPr wrap="square" rtlCol="0">
            <a:spAutoFit/>
          </a:bodyPr>
          <a:lstStyle/>
          <a:p>
            <a:r>
              <a:rPr lang="en-US" sz="1000" b="1">
                <a:solidFill>
                  <a:srgbClr val="0070C0"/>
                </a:solidFill>
                <a:latin typeface="Menlo" panose="020B0609030804020204" pitchFamily="49" charset="0"/>
                <a:ea typeface="Menlo" panose="020B0609030804020204" pitchFamily="49" charset="0"/>
                <a:cs typeface="Menlo" panose="020B0609030804020204" pitchFamily="49" charset="0"/>
              </a:rPr>
              <a:t>e = 2.7182818284590452353602874713526624977572470936999595749669676277240766303535475945713821785251664274 ...</a:t>
            </a:r>
          </a:p>
        </p:txBody>
      </p:sp>
      <p:sp>
        <p:nvSpPr>
          <p:cNvPr id="5" name="TextBox 4">
            <a:extLst>
              <a:ext uri="{FF2B5EF4-FFF2-40B4-BE49-F238E27FC236}">
                <a16:creationId xmlns:a16="http://schemas.microsoft.com/office/drawing/2014/main" id="{6B2899A7-0AD3-0087-E306-B9B571731911}"/>
              </a:ext>
            </a:extLst>
          </p:cNvPr>
          <p:cNvSpPr txBox="1"/>
          <p:nvPr/>
        </p:nvSpPr>
        <p:spPr>
          <a:xfrm>
            <a:off x="326571" y="2264229"/>
            <a:ext cx="3984172" cy="4185761"/>
          </a:xfrm>
          <a:prstGeom prst="rect">
            <a:avLst/>
          </a:prstGeom>
          <a:solidFill>
            <a:schemeClr val="accent4">
              <a:lumMod val="20000"/>
              <a:lumOff val="80000"/>
            </a:schemeClr>
          </a:solidFill>
        </p:spPr>
        <p:txBody>
          <a:bodyPr wrap="square" rtlCol="0">
            <a:spAutoFit/>
          </a:bodyPr>
          <a:lstStyle/>
          <a:p>
            <a:r>
              <a:rPr lang="en-US"/>
              <a:t>If  you invest $100 at 100% annual return, then at the end of the year you will have $200.</a:t>
            </a:r>
          </a:p>
          <a:p>
            <a:r>
              <a:rPr lang="en-US"/>
              <a:t>Total growth: 1 -&gt; </a:t>
            </a:r>
            <a:r>
              <a:rPr lang="en-US" b="1">
                <a:solidFill>
                  <a:srgbClr val="FF0000"/>
                </a:solidFill>
              </a:rPr>
              <a:t>2</a:t>
            </a:r>
          </a:p>
          <a:p>
            <a:endParaRPr lang="en-US"/>
          </a:p>
          <a:p>
            <a:r>
              <a:rPr lang="en-US"/>
              <a:t>If we split one year in two halves, then in first half your investment will grew by 50%. And similarly it will grew in the second half.</a:t>
            </a:r>
          </a:p>
          <a:p>
            <a:r>
              <a:rPr lang="en-US"/>
              <a:t>So total growth (1+1/2)*(1+1/2) = </a:t>
            </a:r>
            <a:r>
              <a:rPr lang="en-US" b="1">
                <a:solidFill>
                  <a:srgbClr val="FF0000"/>
                </a:solidFill>
              </a:rPr>
              <a:t>2.25</a:t>
            </a:r>
          </a:p>
          <a:p>
            <a:endParaRPr lang="en-US"/>
          </a:p>
          <a:p>
            <a:r>
              <a:rPr lang="en-US"/>
              <a:t>Hmm, what if we split into monthly periods.</a:t>
            </a:r>
          </a:p>
          <a:p>
            <a:r>
              <a:rPr lang="en-US"/>
              <a:t>Then n=12, total growth:</a:t>
            </a:r>
          </a:p>
          <a:p>
            <a:r>
              <a:rPr lang="en-US"/>
              <a:t>    (1 + 1/n)*(1 + 1/n)* ... (1 + 1/n) = </a:t>
            </a:r>
            <a:r>
              <a:rPr lang="en-US" b="1">
                <a:solidFill>
                  <a:srgbClr val="FF0000"/>
                </a:solidFill>
              </a:rPr>
              <a:t>2.613</a:t>
            </a:r>
          </a:p>
          <a:p>
            <a:endParaRPr lang="en-US"/>
          </a:p>
          <a:p>
            <a:r>
              <a:rPr lang="en-US"/>
              <a:t>What if we split into daily periods:</a:t>
            </a:r>
          </a:p>
          <a:p>
            <a:r>
              <a:rPr lang="en-US"/>
              <a:t>n=365</a:t>
            </a:r>
          </a:p>
          <a:p>
            <a:r>
              <a:rPr lang="en-US"/>
              <a:t>(1+1/n)**n = </a:t>
            </a:r>
            <a:r>
              <a:rPr lang="en-US" b="1">
                <a:solidFill>
                  <a:srgbClr val="FF0000"/>
                </a:solidFill>
              </a:rPr>
              <a:t>2.715</a:t>
            </a:r>
          </a:p>
          <a:p>
            <a:endParaRPr lang="en-US"/>
          </a:p>
          <a:p>
            <a:r>
              <a:rPr lang="en-US"/>
              <a:t>As we split into smaller and smaller periods,</a:t>
            </a:r>
          </a:p>
          <a:p>
            <a:r>
              <a:rPr lang="en-US"/>
              <a:t>we will approach e = </a:t>
            </a:r>
            <a:r>
              <a:rPr lang="en-US" b="1">
                <a:solidFill>
                  <a:srgbClr val="FF0000"/>
                </a:solidFill>
              </a:rPr>
              <a:t>2.71828...</a:t>
            </a:r>
          </a:p>
        </p:txBody>
      </p:sp>
      <p:pic>
        <p:nvPicPr>
          <p:cNvPr id="6" name="Picture 5">
            <a:extLst>
              <a:ext uri="{FF2B5EF4-FFF2-40B4-BE49-F238E27FC236}">
                <a16:creationId xmlns:a16="http://schemas.microsoft.com/office/drawing/2014/main" id="{A95932DA-09AE-95E9-4213-AFCE492BE9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303596" y="642963"/>
            <a:ext cx="1546678" cy="2096445"/>
          </a:xfrm>
          <a:prstGeom prst="rect">
            <a:avLst/>
          </a:prstGeom>
        </p:spPr>
      </p:pic>
      <p:sp>
        <p:nvSpPr>
          <p:cNvPr id="7" name="TextBox 6">
            <a:extLst>
              <a:ext uri="{FF2B5EF4-FFF2-40B4-BE49-F238E27FC236}">
                <a16:creationId xmlns:a16="http://schemas.microsoft.com/office/drawing/2014/main" id="{46E78485-FF21-0831-B327-72A0CF22E006}"/>
              </a:ext>
            </a:extLst>
          </p:cNvPr>
          <p:cNvSpPr txBox="1"/>
          <p:nvPr/>
        </p:nvSpPr>
        <p:spPr>
          <a:xfrm>
            <a:off x="4397377" y="2739408"/>
            <a:ext cx="3037115" cy="1815882"/>
          </a:xfrm>
          <a:prstGeom prst="rect">
            <a:avLst/>
          </a:prstGeom>
          <a:noFill/>
        </p:spPr>
        <p:txBody>
          <a:bodyPr wrap="square" rtlCol="0">
            <a:spAutoFit/>
          </a:bodyPr>
          <a:lstStyle/>
          <a:p>
            <a:r>
              <a:rPr lang="en-US"/>
              <a:t>In 1683, Swiss mathematician </a:t>
            </a:r>
            <a:r>
              <a:rPr lang="en-US" b="1">
                <a:solidFill>
                  <a:srgbClr val="FF0000"/>
                </a:solidFill>
              </a:rPr>
              <a:t>Jacob Bernoulli</a:t>
            </a:r>
            <a:r>
              <a:rPr lang="en-US"/>
              <a:t> discovered the constant e while solving a financial problem related to compound interest. He saw that across more and more compounding intervals, his sequence approached a limit (the force of interest).</a:t>
            </a:r>
          </a:p>
        </p:txBody>
      </p:sp>
      <p:pic>
        <p:nvPicPr>
          <p:cNvPr id="8" name="Picture 7">
            <a:extLst>
              <a:ext uri="{FF2B5EF4-FFF2-40B4-BE49-F238E27FC236}">
                <a16:creationId xmlns:a16="http://schemas.microsoft.com/office/drawing/2014/main" id="{9A3FED2C-4C3A-DBF3-45ED-25CC1BA751B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701014" y="796544"/>
            <a:ext cx="1895605" cy="1942864"/>
          </a:xfrm>
          <a:prstGeom prst="rect">
            <a:avLst/>
          </a:prstGeom>
        </p:spPr>
      </p:pic>
      <p:sp>
        <p:nvSpPr>
          <p:cNvPr id="9" name="TextBox 8">
            <a:extLst>
              <a:ext uri="{FF2B5EF4-FFF2-40B4-BE49-F238E27FC236}">
                <a16:creationId xmlns:a16="http://schemas.microsoft.com/office/drawing/2014/main" id="{CBEDDE6A-42C7-75EA-6E1E-E7C44C8DB640}"/>
              </a:ext>
            </a:extLst>
          </p:cNvPr>
          <p:cNvSpPr txBox="1"/>
          <p:nvPr/>
        </p:nvSpPr>
        <p:spPr>
          <a:xfrm>
            <a:off x="8798011" y="2839888"/>
            <a:ext cx="2557849" cy="1384995"/>
          </a:xfrm>
          <a:prstGeom prst="rect">
            <a:avLst/>
          </a:prstGeom>
          <a:noFill/>
        </p:spPr>
        <p:txBody>
          <a:bodyPr wrap="square" rtlCol="0">
            <a:spAutoFit/>
          </a:bodyPr>
          <a:lstStyle/>
          <a:p>
            <a:r>
              <a:rPr lang="en-US"/>
              <a:t>In 1731, Swiss mathematician </a:t>
            </a:r>
            <a:r>
              <a:rPr lang="en-US" b="1">
                <a:solidFill>
                  <a:srgbClr val="FF0000"/>
                </a:solidFill>
              </a:rPr>
              <a:t>Leonhard Euler</a:t>
            </a:r>
            <a:r>
              <a:rPr lang="en-US"/>
              <a:t> gave the number </a:t>
            </a:r>
            <a:r>
              <a:rPr lang="en-US" b="1" i="1">
                <a:solidFill>
                  <a:srgbClr val="FF0000"/>
                </a:solidFill>
              </a:rPr>
              <a:t>"e"</a:t>
            </a:r>
            <a:r>
              <a:rPr lang="en-US"/>
              <a:t> its name after proving it’s irrational by expanding it into a convergent infinite series of factorials.</a:t>
            </a:r>
          </a:p>
        </p:txBody>
      </p:sp>
      <p:pic>
        <p:nvPicPr>
          <p:cNvPr id="10" name="Picture 9">
            <a:extLst>
              <a:ext uri="{FF2B5EF4-FFF2-40B4-BE49-F238E27FC236}">
                <a16:creationId xmlns:a16="http://schemas.microsoft.com/office/drawing/2014/main" id="{2DF23DCA-A685-34E4-3701-CA918540AE8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772596" y="4224883"/>
            <a:ext cx="4216400" cy="889000"/>
          </a:xfrm>
          <a:prstGeom prst="rect">
            <a:avLst/>
          </a:prstGeom>
        </p:spPr>
      </p:pic>
      <p:pic>
        <p:nvPicPr>
          <p:cNvPr id="11" name="Picture 10">
            <a:extLst>
              <a:ext uri="{FF2B5EF4-FFF2-40B4-BE49-F238E27FC236}">
                <a16:creationId xmlns:a16="http://schemas.microsoft.com/office/drawing/2014/main" id="{A6B720D1-D94F-1909-77CE-D389D3BB793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613912" y="5107569"/>
            <a:ext cx="2327209" cy="1589102"/>
          </a:xfrm>
          <a:prstGeom prst="rect">
            <a:avLst/>
          </a:prstGeom>
        </p:spPr>
      </p:pic>
      <p:sp>
        <p:nvSpPr>
          <p:cNvPr id="13" name="TextBox 12">
            <a:extLst>
              <a:ext uri="{FF2B5EF4-FFF2-40B4-BE49-F238E27FC236}">
                <a16:creationId xmlns:a16="http://schemas.microsoft.com/office/drawing/2014/main" id="{9C65FEB8-56A0-4C7D-9DCB-B4C112D10F2F}"/>
              </a:ext>
            </a:extLst>
          </p:cNvPr>
          <p:cNvSpPr txBox="1"/>
          <p:nvPr/>
        </p:nvSpPr>
        <p:spPr>
          <a:xfrm>
            <a:off x="4926034" y="4815181"/>
            <a:ext cx="2327208" cy="584775"/>
          </a:xfrm>
          <a:prstGeom prst="rect">
            <a:avLst/>
          </a:prstGeom>
          <a:noFill/>
        </p:spPr>
        <p:txBody>
          <a:bodyPr wrap="square" rtlCol="0">
            <a:spAutoFit/>
          </a:bodyPr>
          <a:lstStyle/>
          <a:p>
            <a:pPr algn="ctr"/>
            <a:r>
              <a:rPr lang="en-US">
                <a:solidFill>
                  <a:srgbClr val="0070C0"/>
                </a:solidFill>
              </a:rPr>
              <a:t>Exponential Function </a:t>
            </a:r>
          </a:p>
          <a:p>
            <a:pPr algn="ctr"/>
            <a:r>
              <a:rPr lang="en-US" sz="1800">
                <a:solidFill>
                  <a:srgbClr val="0070C0"/>
                </a:solidFill>
              </a:rPr>
              <a:t>y = e</a:t>
            </a:r>
            <a:r>
              <a:rPr lang="en-US" sz="1800" baseline="30000">
                <a:solidFill>
                  <a:srgbClr val="0070C0"/>
                </a:solidFill>
              </a:rPr>
              <a:t>x</a:t>
            </a:r>
          </a:p>
        </p:txBody>
      </p:sp>
    </p:spTree>
    <p:extLst>
      <p:ext uri="{BB962C8B-B14F-4D97-AF65-F5344CB8AC3E}">
        <p14:creationId xmlns:p14="http://schemas.microsoft.com/office/powerpoint/2010/main" val="3864939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FA66E8-8AE6-DC48-B710-1CADE228F1B4}"/>
              </a:ext>
            </a:extLst>
          </p:cNvPr>
          <p:cNvSpPr txBox="1"/>
          <p:nvPr/>
        </p:nvSpPr>
        <p:spPr>
          <a:xfrm>
            <a:off x="-1" y="3767"/>
            <a:ext cx="7052441" cy="523220"/>
          </a:xfrm>
          <a:prstGeom prst="rect">
            <a:avLst/>
          </a:prstGeom>
          <a:noFill/>
        </p:spPr>
        <p:txBody>
          <a:bodyPr wrap="square" rtlCol="0">
            <a:spAutoFit/>
          </a:bodyPr>
          <a:lstStyle/>
          <a:p>
            <a:r>
              <a:rPr lang="en-US" sz="2800" b="1" dirty="0"/>
              <a:t>How To Test if Distribution is Normal.</a:t>
            </a:r>
          </a:p>
        </p:txBody>
      </p:sp>
      <p:sp>
        <p:nvSpPr>
          <p:cNvPr id="5" name="TextBox 4">
            <a:extLst>
              <a:ext uri="{FF2B5EF4-FFF2-40B4-BE49-F238E27FC236}">
                <a16:creationId xmlns:a16="http://schemas.microsoft.com/office/drawing/2014/main" id="{6CF84D66-15EE-8F46-90CC-104C6EE09994}"/>
              </a:ext>
            </a:extLst>
          </p:cNvPr>
          <p:cNvSpPr txBox="1"/>
          <p:nvPr/>
        </p:nvSpPr>
        <p:spPr>
          <a:xfrm>
            <a:off x="141891" y="599083"/>
            <a:ext cx="7299434" cy="283779"/>
          </a:xfrm>
          <a:prstGeom prst="rect">
            <a:avLst/>
          </a:prstGeom>
          <a:noFill/>
        </p:spPr>
        <p:txBody>
          <a:bodyPr wrap="square" rtlCol="0">
            <a:spAutoFit/>
          </a:bodyPr>
          <a:lstStyle/>
          <a:p>
            <a:r>
              <a:rPr lang="en-US" sz="1200" dirty="0">
                <a:hlinkClick r:id="rId2"/>
              </a:rPr>
              <a:t>https://towardsdatascience.com/6-ways-to-test-for-a-normal-distribution-which-one-to-use-9dcf47d8fa93</a:t>
            </a:r>
            <a:r>
              <a:rPr lang="en-US" sz="1200" dirty="0"/>
              <a:t> </a:t>
            </a:r>
          </a:p>
        </p:txBody>
      </p:sp>
      <p:sp>
        <p:nvSpPr>
          <p:cNvPr id="6" name="TextBox 5">
            <a:extLst>
              <a:ext uri="{FF2B5EF4-FFF2-40B4-BE49-F238E27FC236}">
                <a16:creationId xmlns:a16="http://schemas.microsoft.com/office/drawing/2014/main" id="{36F53E40-604B-9045-8818-7524B2DB57F1}"/>
              </a:ext>
            </a:extLst>
          </p:cNvPr>
          <p:cNvSpPr txBox="1"/>
          <p:nvPr/>
        </p:nvSpPr>
        <p:spPr>
          <a:xfrm>
            <a:off x="47294" y="882862"/>
            <a:ext cx="5281448" cy="4278094"/>
          </a:xfrm>
          <a:prstGeom prst="rect">
            <a:avLst/>
          </a:prstGeom>
          <a:noFill/>
        </p:spPr>
        <p:txBody>
          <a:bodyPr wrap="square" rtlCol="0">
            <a:spAutoFit/>
          </a:bodyPr>
          <a:lstStyle/>
          <a:p>
            <a:r>
              <a:rPr lang="en-US" dirty="0"/>
              <a:t>1. </a:t>
            </a:r>
            <a:r>
              <a:rPr lang="en-US" sz="1600" b="1" dirty="0">
                <a:solidFill>
                  <a:srgbClr val="0070C0"/>
                </a:solidFill>
              </a:rPr>
              <a:t>Histogram</a:t>
            </a:r>
            <a:r>
              <a:rPr lang="en-US" dirty="0"/>
              <a:t> (for a single variable).</a:t>
            </a:r>
          </a:p>
          <a:p>
            <a:pPr lvl="1"/>
            <a:r>
              <a:rPr lang="en-US" dirty="0"/>
              <a:t>       </a:t>
            </a:r>
            <a:r>
              <a:rPr lang="en-US" sz="1200" b="1" dirty="0" err="1">
                <a:solidFill>
                  <a:srgbClr val="0070C0"/>
                </a:solidFill>
                <a:latin typeface="Consolas" panose="020B0609020204030204" pitchFamily="49" charset="0"/>
                <a:cs typeface="Consolas" panose="020B0609020204030204" pitchFamily="49" charset="0"/>
              </a:rPr>
              <a:t>pdseries.hist</a:t>
            </a:r>
            <a:r>
              <a:rPr lang="en-US" sz="1200" b="1" dirty="0">
                <a:solidFill>
                  <a:srgbClr val="0070C0"/>
                </a:solidFill>
                <a:latin typeface="Consolas" panose="020B0609020204030204" pitchFamily="49" charset="0"/>
                <a:cs typeface="Consolas" panose="020B0609020204030204" pitchFamily="49" charset="0"/>
              </a:rPr>
              <a:t>()</a:t>
            </a:r>
          </a:p>
          <a:p>
            <a:endParaRPr lang="en-US" dirty="0"/>
          </a:p>
          <a:p>
            <a:endParaRPr lang="en-US" dirty="0"/>
          </a:p>
          <a:p>
            <a:endParaRPr lang="en-US" dirty="0"/>
          </a:p>
          <a:p>
            <a:r>
              <a:rPr lang="en-US" dirty="0"/>
              <a:t>2. </a:t>
            </a:r>
            <a:r>
              <a:rPr lang="en-US" sz="1600" b="1" dirty="0">
                <a:solidFill>
                  <a:srgbClr val="0070C0"/>
                </a:solidFill>
              </a:rPr>
              <a:t>Box Plot</a:t>
            </a:r>
            <a:r>
              <a:rPr lang="en-US" dirty="0"/>
              <a:t> (multiple variables), a </a:t>
            </a:r>
          </a:p>
          <a:p>
            <a:r>
              <a:rPr lang="en-US" dirty="0"/>
              <a:t>     5-number summary of a variable: </a:t>
            </a:r>
          </a:p>
          <a:p>
            <a:r>
              <a:rPr lang="en-US" dirty="0"/>
              <a:t>     min, first quartile, median, third quartile, max.</a:t>
            </a:r>
          </a:p>
          <a:p>
            <a:r>
              <a:rPr lang="en-US" dirty="0"/>
              <a:t>       </a:t>
            </a:r>
            <a:r>
              <a:rPr lang="en-US" sz="1200" b="1" dirty="0" err="1">
                <a:solidFill>
                  <a:srgbClr val="0070C0"/>
                </a:solidFill>
                <a:latin typeface="Consolas" panose="020B0609020204030204" pitchFamily="49" charset="0"/>
                <a:cs typeface="Consolas" panose="020B0609020204030204" pitchFamily="49" charset="0"/>
              </a:rPr>
              <a:t>pdseries.plot</a:t>
            </a:r>
            <a:r>
              <a:rPr lang="en-US" sz="1200" b="1" dirty="0">
                <a:solidFill>
                  <a:srgbClr val="0070C0"/>
                </a:solidFill>
                <a:latin typeface="Consolas" panose="020B0609020204030204" pitchFamily="49" charset="0"/>
                <a:cs typeface="Consolas" panose="020B0609020204030204" pitchFamily="49" charset="0"/>
              </a:rPr>
              <a:t>(kind = 'box')</a:t>
            </a:r>
          </a:p>
          <a:p>
            <a:endParaRPr lang="en-US" dirty="0"/>
          </a:p>
          <a:p>
            <a:endParaRPr lang="en-US" dirty="0"/>
          </a:p>
          <a:p>
            <a:r>
              <a:rPr lang="en-US" dirty="0"/>
              <a:t>3. </a:t>
            </a:r>
            <a:r>
              <a:rPr lang="en-US" sz="1600" b="1" dirty="0">
                <a:solidFill>
                  <a:srgbClr val="0070C0"/>
                </a:solidFill>
              </a:rPr>
              <a:t>QQ Plot </a:t>
            </a:r>
            <a:r>
              <a:rPr lang="en-US" dirty="0"/>
              <a:t>(Quantile vs Quantile) – plots theoretical </a:t>
            </a:r>
            <a:br>
              <a:rPr lang="en-US" dirty="0"/>
            </a:br>
            <a:r>
              <a:rPr lang="en-US" dirty="0"/>
              <a:t>quantiles against the actual quantiles of our variable.</a:t>
            </a:r>
          </a:p>
          <a:p>
            <a:r>
              <a:rPr lang="en-US" sz="1200" b="1" dirty="0">
                <a:solidFill>
                  <a:srgbClr val="0070C0"/>
                </a:solidFill>
                <a:latin typeface="Consolas" panose="020B0609020204030204" pitchFamily="49" charset="0"/>
                <a:cs typeface="Consolas" panose="020B0609020204030204" pitchFamily="49" charset="0"/>
              </a:rPr>
              <a:t>    import </a:t>
            </a:r>
            <a:r>
              <a:rPr lang="en-US" sz="1200" b="1" dirty="0" err="1">
                <a:solidFill>
                  <a:srgbClr val="0070C0"/>
                </a:solidFill>
                <a:latin typeface="Consolas" panose="020B0609020204030204" pitchFamily="49" charset="0"/>
                <a:cs typeface="Consolas" panose="020B0609020204030204" pitchFamily="49" charset="0"/>
              </a:rPr>
              <a:t>statsmodels.api</a:t>
            </a:r>
            <a:r>
              <a:rPr lang="en-US" sz="1200" b="1" dirty="0">
                <a:solidFill>
                  <a:srgbClr val="0070C0"/>
                </a:solidFill>
                <a:latin typeface="Consolas" panose="020B0609020204030204" pitchFamily="49" charset="0"/>
                <a:cs typeface="Consolas" panose="020B0609020204030204" pitchFamily="49" charset="0"/>
              </a:rPr>
              <a:t> as </a:t>
            </a:r>
            <a:r>
              <a:rPr lang="en-US" sz="1200" b="1" dirty="0" err="1">
                <a:solidFill>
                  <a:srgbClr val="0070C0"/>
                </a:solidFill>
                <a:latin typeface="Consolas" panose="020B0609020204030204" pitchFamily="49" charset="0"/>
                <a:cs typeface="Consolas" panose="020B0609020204030204" pitchFamily="49" charset="0"/>
              </a:rPr>
              <a:t>sm</a:t>
            </a:r>
            <a:endParaRPr lang="en-US" sz="1200" b="1" dirty="0">
              <a:solidFill>
                <a:srgbClr val="0070C0"/>
              </a:solidFill>
              <a:latin typeface="Consolas" panose="020B0609020204030204" pitchFamily="49" charset="0"/>
              <a:cs typeface="Consolas" panose="020B0609020204030204" pitchFamily="49" charset="0"/>
            </a:endParaRPr>
          </a:p>
          <a:p>
            <a:r>
              <a:rPr lang="en-US" sz="1200" b="1" dirty="0">
                <a:solidFill>
                  <a:srgbClr val="0070C0"/>
                </a:solidFill>
                <a:latin typeface="Consolas" panose="020B0609020204030204" pitchFamily="49" charset="0"/>
                <a:cs typeface="Consolas" panose="020B0609020204030204" pitchFamily="49" charset="0"/>
              </a:rPr>
              <a:t>    from </a:t>
            </a:r>
            <a:r>
              <a:rPr lang="en-US" sz="1200" b="1" dirty="0" err="1">
                <a:solidFill>
                  <a:srgbClr val="0070C0"/>
                </a:solidFill>
                <a:latin typeface="Consolas" panose="020B0609020204030204" pitchFamily="49" charset="0"/>
                <a:cs typeface="Consolas" panose="020B0609020204030204" pitchFamily="49" charset="0"/>
              </a:rPr>
              <a:t>scipy.stats</a:t>
            </a:r>
            <a:r>
              <a:rPr lang="en-US" sz="1200" b="1" dirty="0">
                <a:solidFill>
                  <a:srgbClr val="0070C0"/>
                </a:solidFill>
                <a:latin typeface="Consolas" panose="020B0609020204030204" pitchFamily="49" charset="0"/>
                <a:cs typeface="Consolas" panose="020B0609020204030204" pitchFamily="49" charset="0"/>
              </a:rPr>
              <a:t> import norm</a:t>
            </a:r>
          </a:p>
          <a:p>
            <a:r>
              <a:rPr lang="en-US" sz="1200" b="1" dirty="0">
                <a:solidFill>
                  <a:srgbClr val="0070C0"/>
                </a:solidFill>
                <a:latin typeface="Consolas" panose="020B0609020204030204" pitchFamily="49" charset="0"/>
                <a:cs typeface="Consolas" panose="020B0609020204030204" pitchFamily="49" charset="0"/>
              </a:rPr>
              <a:t>    import </a:t>
            </a:r>
            <a:r>
              <a:rPr lang="en-US" sz="1200" b="1" dirty="0" err="1">
                <a:solidFill>
                  <a:srgbClr val="0070C0"/>
                </a:solidFill>
                <a:latin typeface="Consolas" panose="020B0609020204030204" pitchFamily="49" charset="0"/>
                <a:cs typeface="Consolas" panose="020B0609020204030204" pitchFamily="49" charset="0"/>
              </a:rPr>
              <a:t>pylab</a:t>
            </a:r>
            <a:endParaRPr lang="en-US" sz="1200" b="1" dirty="0">
              <a:solidFill>
                <a:srgbClr val="0070C0"/>
              </a:solidFill>
              <a:latin typeface="Consolas" panose="020B0609020204030204" pitchFamily="49" charset="0"/>
              <a:cs typeface="Consolas" panose="020B0609020204030204" pitchFamily="49" charset="0"/>
            </a:endParaRPr>
          </a:p>
          <a:p>
            <a:endParaRPr lang="en-US" sz="1200" b="1" dirty="0">
              <a:solidFill>
                <a:srgbClr val="0070C0"/>
              </a:solidFill>
              <a:latin typeface="Consolas" panose="020B0609020204030204" pitchFamily="49" charset="0"/>
              <a:cs typeface="Consolas" panose="020B0609020204030204" pitchFamily="49" charset="0"/>
            </a:endParaRPr>
          </a:p>
          <a:p>
            <a:r>
              <a:rPr lang="en-US" sz="1200" b="1" dirty="0">
                <a:solidFill>
                  <a:srgbClr val="0070C0"/>
                </a:solidFill>
                <a:latin typeface="Consolas" panose="020B0609020204030204" pitchFamily="49" charset="0"/>
                <a:cs typeface="Consolas" panose="020B0609020204030204" pitchFamily="49" charset="0"/>
              </a:rPr>
              <a:t>    </a:t>
            </a:r>
            <a:r>
              <a:rPr lang="en-US" sz="1200" b="1" dirty="0" err="1">
                <a:solidFill>
                  <a:srgbClr val="0070C0"/>
                </a:solidFill>
                <a:latin typeface="Consolas" panose="020B0609020204030204" pitchFamily="49" charset="0"/>
                <a:cs typeface="Consolas" panose="020B0609020204030204" pitchFamily="49" charset="0"/>
              </a:rPr>
              <a:t>my_data</a:t>
            </a:r>
            <a:r>
              <a:rPr lang="en-US" sz="1200" b="1" dirty="0">
                <a:solidFill>
                  <a:srgbClr val="0070C0"/>
                </a:solidFill>
                <a:latin typeface="Consolas" panose="020B0609020204030204" pitchFamily="49" charset="0"/>
                <a:cs typeface="Consolas" panose="020B0609020204030204" pitchFamily="49" charset="0"/>
              </a:rPr>
              <a:t> = </a:t>
            </a:r>
            <a:r>
              <a:rPr lang="en-US" sz="1200" b="1" dirty="0" err="1">
                <a:solidFill>
                  <a:srgbClr val="0070C0"/>
                </a:solidFill>
                <a:latin typeface="Consolas" panose="020B0609020204030204" pitchFamily="49" charset="0"/>
                <a:cs typeface="Consolas" panose="020B0609020204030204" pitchFamily="49" charset="0"/>
              </a:rPr>
              <a:t>norm.rvs</a:t>
            </a:r>
            <a:r>
              <a:rPr lang="en-US" sz="1200" b="1" dirty="0">
                <a:solidFill>
                  <a:srgbClr val="0070C0"/>
                </a:solidFill>
                <a:latin typeface="Consolas" panose="020B0609020204030204" pitchFamily="49" charset="0"/>
                <a:cs typeface="Consolas" panose="020B0609020204030204" pitchFamily="49" charset="0"/>
              </a:rPr>
              <a:t>(size=1000)</a:t>
            </a:r>
          </a:p>
          <a:p>
            <a:r>
              <a:rPr lang="en-US" sz="1200" b="1" dirty="0">
                <a:solidFill>
                  <a:srgbClr val="0070C0"/>
                </a:solidFill>
                <a:latin typeface="Consolas" panose="020B0609020204030204" pitchFamily="49" charset="0"/>
                <a:cs typeface="Consolas" panose="020B0609020204030204" pitchFamily="49" charset="0"/>
              </a:rPr>
              <a:t>    </a:t>
            </a:r>
            <a:r>
              <a:rPr lang="en-US" sz="1200" b="1" dirty="0" err="1">
                <a:solidFill>
                  <a:srgbClr val="0070C0"/>
                </a:solidFill>
                <a:latin typeface="Consolas" panose="020B0609020204030204" pitchFamily="49" charset="0"/>
                <a:cs typeface="Consolas" panose="020B0609020204030204" pitchFamily="49" charset="0"/>
              </a:rPr>
              <a:t>sm.qqplot</a:t>
            </a:r>
            <a:r>
              <a:rPr lang="en-US" sz="1200" b="1" dirty="0">
                <a:solidFill>
                  <a:srgbClr val="0070C0"/>
                </a:solidFill>
                <a:latin typeface="Consolas" panose="020B0609020204030204" pitchFamily="49" charset="0"/>
                <a:cs typeface="Consolas" panose="020B0609020204030204" pitchFamily="49" charset="0"/>
              </a:rPr>
              <a:t>(</a:t>
            </a:r>
            <a:r>
              <a:rPr lang="en-US" sz="1200" b="1" dirty="0" err="1">
                <a:solidFill>
                  <a:srgbClr val="0070C0"/>
                </a:solidFill>
                <a:latin typeface="Consolas" panose="020B0609020204030204" pitchFamily="49" charset="0"/>
                <a:cs typeface="Consolas" panose="020B0609020204030204" pitchFamily="49" charset="0"/>
              </a:rPr>
              <a:t>my_data</a:t>
            </a:r>
            <a:r>
              <a:rPr lang="en-US" sz="1200" b="1" dirty="0">
                <a:solidFill>
                  <a:srgbClr val="0070C0"/>
                </a:solidFill>
                <a:latin typeface="Consolas" panose="020B0609020204030204" pitchFamily="49" charset="0"/>
                <a:cs typeface="Consolas" panose="020B0609020204030204" pitchFamily="49" charset="0"/>
              </a:rPr>
              <a:t>, line='45')</a:t>
            </a:r>
          </a:p>
          <a:p>
            <a:r>
              <a:rPr lang="en-US" sz="1200" b="1" dirty="0">
                <a:solidFill>
                  <a:srgbClr val="0070C0"/>
                </a:solidFill>
                <a:latin typeface="Consolas" panose="020B0609020204030204" pitchFamily="49" charset="0"/>
                <a:cs typeface="Consolas" panose="020B0609020204030204" pitchFamily="49" charset="0"/>
              </a:rPr>
              <a:t>    </a:t>
            </a:r>
            <a:r>
              <a:rPr lang="en-US" sz="1200" b="1" dirty="0" err="1">
                <a:solidFill>
                  <a:srgbClr val="0070C0"/>
                </a:solidFill>
                <a:latin typeface="Consolas" panose="020B0609020204030204" pitchFamily="49" charset="0"/>
                <a:cs typeface="Consolas" panose="020B0609020204030204" pitchFamily="49" charset="0"/>
              </a:rPr>
              <a:t>pylab.show</a:t>
            </a:r>
            <a:r>
              <a:rPr lang="en-US" sz="1200" b="1" dirty="0">
                <a:solidFill>
                  <a:srgbClr val="0070C0"/>
                </a:solidFill>
                <a:latin typeface="Consolas" panose="020B0609020204030204" pitchFamily="49" charset="0"/>
                <a:cs typeface="Consolas" panose="020B0609020204030204" pitchFamily="49" charset="0"/>
              </a:rPr>
              <a:t>()</a:t>
            </a:r>
            <a:endParaRPr lang="en-US" sz="1200" b="1" dirty="0"/>
          </a:p>
        </p:txBody>
      </p:sp>
      <p:pic>
        <p:nvPicPr>
          <p:cNvPr id="7" name="Picture 6">
            <a:extLst>
              <a:ext uri="{FF2B5EF4-FFF2-40B4-BE49-F238E27FC236}">
                <a16:creationId xmlns:a16="http://schemas.microsoft.com/office/drawing/2014/main" id="{FD165D38-0760-EC41-9619-D81C6F1A86D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46905" y="1027054"/>
            <a:ext cx="1834538" cy="941729"/>
          </a:xfrm>
          <a:prstGeom prst="rect">
            <a:avLst/>
          </a:prstGeom>
        </p:spPr>
      </p:pic>
      <p:pic>
        <p:nvPicPr>
          <p:cNvPr id="8" name="Picture 7">
            <a:extLst>
              <a:ext uri="{FF2B5EF4-FFF2-40B4-BE49-F238E27FC236}">
                <a16:creationId xmlns:a16="http://schemas.microsoft.com/office/drawing/2014/main" id="{DEB33379-5E0F-324E-8464-ABAFEB2DB23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032577" y="2101528"/>
            <a:ext cx="3322193" cy="1187936"/>
          </a:xfrm>
          <a:prstGeom prst="rect">
            <a:avLst/>
          </a:prstGeom>
        </p:spPr>
      </p:pic>
      <p:pic>
        <p:nvPicPr>
          <p:cNvPr id="9" name="Picture 8">
            <a:extLst>
              <a:ext uri="{FF2B5EF4-FFF2-40B4-BE49-F238E27FC236}">
                <a16:creationId xmlns:a16="http://schemas.microsoft.com/office/drawing/2014/main" id="{F2DB3D09-0820-CF48-A15B-C3CDD90876F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30858" y="5094629"/>
            <a:ext cx="6242116" cy="1744122"/>
          </a:xfrm>
          <a:prstGeom prst="rect">
            <a:avLst/>
          </a:prstGeom>
        </p:spPr>
      </p:pic>
      <p:sp>
        <p:nvSpPr>
          <p:cNvPr id="11" name="TextBox 10">
            <a:extLst>
              <a:ext uri="{FF2B5EF4-FFF2-40B4-BE49-F238E27FC236}">
                <a16:creationId xmlns:a16="http://schemas.microsoft.com/office/drawing/2014/main" id="{25C1F6C7-AC2B-8849-BD49-00F8812B77CF}"/>
              </a:ext>
            </a:extLst>
          </p:cNvPr>
          <p:cNvSpPr txBox="1"/>
          <p:nvPr/>
        </p:nvSpPr>
        <p:spPr>
          <a:xfrm>
            <a:off x="7377917" y="370246"/>
            <a:ext cx="4814083" cy="5878532"/>
          </a:xfrm>
          <a:prstGeom prst="rect">
            <a:avLst/>
          </a:prstGeom>
          <a:noFill/>
        </p:spPr>
        <p:txBody>
          <a:bodyPr wrap="square" rtlCol="0">
            <a:spAutoFit/>
          </a:bodyPr>
          <a:lstStyle/>
          <a:p>
            <a:r>
              <a:rPr lang="en-US" dirty="0"/>
              <a:t>4. </a:t>
            </a:r>
            <a:r>
              <a:rPr lang="en-US" sz="1800" b="1" dirty="0">
                <a:solidFill>
                  <a:srgbClr val="0070C0"/>
                </a:solidFill>
              </a:rPr>
              <a:t>Kolmogorov Smirnov Test </a:t>
            </a:r>
            <a:r>
              <a:rPr lang="en-US" dirty="0"/>
              <a:t>(KS Test) – not very good.</a:t>
            </a:r>
          </a:p>
          <a:p>
            <a:r>
              <a:rPr lang="en-US" sz="1200" b="1" dirty="0">
                <a:solidFill>
                  <a:srgbClr val="0070C0"/>
                </a:solidFill>
                <a:latin typeface="Consolas" panose="020B0609020204030204" pitchFamily="49" charset="0"/>
                <a:cs typeface="Consolas" panose="020B0609020204030204" pitchFamily="49" charset="0"/>
              </a:rPr>
              <a:t>    from </a:t>
            </a:r>
            <a:r>
              <a:rPr lang="en-US" sz="1200" b="1" dirty="0" err="1">
                <a:solidFill>
                  <a:srgbClr val="0070C0"/>
                </a:solidFill>
                <a:latin typeface="Consolas" panose="020B0609020204030204" pitchFamily="49" charset="0"/>
                <a:cs typeface="Consolas" panose="020B0609020204030204" pitchFamily="49" charset="0"/>
              </a:rPr>
              <a:t>scipy.stats</a:t>
            </a:r>
            <a:r>
              <a:rPr lang="en-US" sz="1200" b="1" dirty="0">
                <a:solidFill>
                  <a:srgbClr val="0070C0"/>
                </a:solidFill>
                <a:latin typeface="Consolas" panose="020B0609020204030204" pitchFamily="49" charset="0"/>
                <a:cs typeface="Consolas" panose="020B0609020204030204" pitchFamily="49" charset="0"/>
              </a:rPr>
              <a:t> import </a:t>
            </a:r>
            <a:r>
              <a:rPr lang="en-US" sz="1200" b="1" dirty="0" err="1">
                <a:solidFill>
                  <a:srgbClr val="0070C0"/>
                </a:solidFill>
                <a:latin typeface="Consolas" panose="020B0609020204030204" pitchFamily="49" charset="0"/>
                <a:cs typeface="Consolas" panose="020B0609020204030204" pitchFamily="49" charset="0"/>
              </a:rPr>
              <a:t>kstest</a:t>
            </a:r>
            <a:r>
              <a:rPr lang="en-US" sz="1200" b="1" dirty="0">
                <a:solidFill>
                  <a:srgbClr val="0070C0"/>
                </a:solidFill>
                <a:latin typeface="Consolas" panose="020B0609020204030204" pitchFamily="49" charset="0"/>
                <a:cs typeface="Consolas" panose="020B0609020204030204" pitchFamily="49" charset="0"/>
              </a:rPr>
              <a:t>, norm</a:t>
            </a:r>
          </a:p>
          <a:p>
            <a:r>
              <a:rPr lang="en-US" sz="1200" b="1" dirty="0">
                <a:solidFill>
                  <a:srgbClr val="0070C0"/>
                </a:solidFill>
                <a:latin typeface="Consolas" panose="020B0609020204030204" pitchFamily="49" charset="0"/>
                <a:cs typeface="Consolas" panose="020B0609020204030204" pitchFamily="49" charset="0"/>
              </a:rPr>
              <a:t>    </a:t>
            </a:r>
            <a:r>
              <a:rPr lang="en-US" sz="1200" b="1" dirty="0" err="1">
                <a:solidFill>
                  <a:srgbClr val="0070C0"/>
                </a:solidFill>
                <a:latin typeface="Consolas" panose="020B0609020204030204" pitchFamily="49" charset="0"/>
                <a:cs typeface="Consolas" panose="020B0609020204030204" pitchFamily="49" charset="0"/>
              </a:rPr>
              <a:t>my_data</a:t>
            </a:r>
            <a:r>
              <a:rPr lang="en-US" sz="1200" b="1" dirty="0">
                <a:solidFill>
                  <a:srgbClr val="0070C0"/>
                </a:solidFill>
                <a:latin typeface="Consolas" panose="020B0609020204030204" pitchFamily="49" charset="0"/>
                <a:cs typeface="Consolas" panose="020B0609020204030204" pitchFamily="49" charset="0"/>
              </a:rPr>
              <a:t> = </a:t>
            </a:r>
            <a:r>
              <a:rPr lang="en-US" sz="1200" b="1" dirty="0" err="1">
                <a:solidFill>
                  <a:srgbClr val="0070C0"/>
                </a:solidFill>
                <a:latin typeface="Consolas" panose="020B0609020204030204" pitchFamily="49" charset="0"/>
                <a:cs typeface="Consolas" panose="020B0609020204030204" pitchFamily="49" charset="0"/>
              </a:rPr>
              <a:t>norm.rvs</a:t>
            </a:r>
            <a:r>
              <a:rPr lang="en-US" sz="1200" b="1" dirty="0">
                <a:solidFill>
                  <a:srgbClr val="0070C0"/>
                </a:solidFill>
                <a:latin typeface="Consolas" panose="020B0609020204030204" pitchFamily="49" charset="0"/>
                <a:cs typeface="Consolas" panose="020B0609020204030204" pitchFamily="49" charset="0"/>
              </a:rPr>
              <a:t>(size=1000)</a:t>
            </a:r>
          </a:p>
          <a:p>
            <a:r>
              <a:rPr lang="en-US" sz="1200" b="1" dirty="0">
                <a:solidFill>
                  <a:srgbClr val="0070C0"/>
                </a:solidFill>
                <a:latin typeface="Consolas" panose="020B0609020204030204" pitchFamily="49" charset="0"/>
                <a:cs typeface="Consolas" panose="020B0609020204030204" pitchFamily="49" charset="0"/>
              </a:rPr>
              <a:t>    </a:t>
            </a:r>
            <a:r>
              <a:rPr lang="en-US" sz="1200" b="1" dirty="0" err="1">
                <a:solidFill>
                  <a:srgbClr val="0070C0"/>
                </a:solidFill>
                <a:latin typeface="Consolas" panose="020B0609020204030204" pitchFamily="49" charset="0"/>
                <a:cs typeface="Consolas" panose="020B0609020204030204" pitchFamily="49" charset="0"/>
              </a:rPr>
              <a:t>ks_statistic</a:t>
            </a:r>
            <a:r>
              <a:rPr lang="en-US" sz="1200" b="1" dirty="0">
                <a:solidFill>
                  <a:srgbClr val="0070C0"/>
                </a:solidFill>
                <a:latin typeface="Consolas" panose="020B0609020204030204" pitchFamily="49" charset="0"/>
                <a:cs typeface="Consolas" panose="020B0609020204030204" pitchFamily="49" charset="0"/>
              </a:rPr>
              <a:t>, </a:t>
            </a:r>
            <a:r>
              <a:rPr lang="en-US" sz="1200" b="1" dirty="0" err="1">
                <a:solidFill>
                  <a:srgbClr val="0070C0"/>
                </a:solidFill>
                <a:latin typeface="Consolas" panose="020B0609020204030204" pitchFamily="49" charset="0"/>
                <a:cs typeface="Consolas" panose="020B0609020204030204" pitchFamily="49" charset="0"/>
              </a:rPr>
              <a:t>p_value</a:t>
            </a:r>
            <a:r>
              <a:rPr lang="en-US" sz="1200" b="1" dirty="0">
                <a:solidFill>
                  <a:srgbClr val="0070C0"/>
                </a:solidFill>
                <a:latin typeface="Consolas" panose="020B0609020204030204" pitchFamily="49" charset="0"/>
                <a:cs typeface="Consolas" panose="020B0609020204030204" pitchFamily="49" charset="0"/>
              </a:rPr>
              <a:t> = </a:t>
            </a:r>
            <a:r>
              <a:rPr lang="en-US" sz="1200" b="1" dirty="0" err="1">
                <a:solidFill>
                  <a:srgbClr val="0070C0"/>
                </a:solidFill>
                <a:latin typeface="Consolas" panose="020B0609020204030204" pitchFamily="49" charset="0"/>
                <a:cs typeface="Consolas" panose="020B0609020204030204" pitchFamily="49" charset="0"/>
              </a:rPr>
              <a:t>kstest</a:t>
            </a:r>
            <a:r>
              <a:rPr lang="en-US" sz="1200" b="1" dirty="0">
                <a:solidFill>
                  <a:srgbClr val="0070C0"/>
                </a:solidFill>
                <a:latin typeface="Consolas" panose="020B0609020204030204" pitchFamily="49" charset="0"/>
                <a:cs typeface="Consolas" panose="020B0609020204030204" pitchFamily="49" charset="0"/>
              </a:rPr>
              <a:t>(</a:t>
            </a:r>
            <a:r>
              <a:rPr lang="en-US" sz="1200" b="1" dirty="0" err="1">
                <a:solidFill>
                  <a:srgbClr val="0070C0"/>
                </a:solidFill>
                <a:latin typeface="Consolas" panose="020B0609020204030204" pitchFamily="49" charset="0"/>
                <a:cs typeface="Consolas" panose="020B0609020204030204" pitchFamily="49" charset="0"/>
              </a:rPr>
              <a:t>my_data</a:t>
            </a:r>
            <a:r>
              <a:rPr lang="en-US" sz="1200" b="1" dirty="0">
                <a:solidFill>
                  <a:srgbClr val="0070C0"/>
                </a:solidFill>
                <a:latin typeface="Consolas" panose="020B0609020204030204" pitchFamily="49" charset="0"/>
                <a:cs typeface="Consolas" panose="020B0609020204030204" pitchFamily="49" charset="0"/>
              </a:rPr>
              <a:t>, 'norm')</a:t>
            </a:r>
          </a:p>
          <a:p>
            <a:r>
              <a:rPr lang="en-US" sz="1200" b="1" dirty="0">
                <a:solidFill>
                  <a:srgbClr val="0070C0"/>
                </a:solidFill>
                <a:latin typeface="Consolas" panose="020B0609020204030204" pitchFamily="49" charset="0"/>
                <a:cs typeface="Consolas" panose="020B0609020204030204" pitchFamily="49" charset="0"/>
              </a:rPr>
              <a:t>    print(</a:t>
            </a:r>
            <a:r>
              <a:rPr lang="en-US" sz="1200" b="1" dirty="0" err="1">
                <a:solidFill>
                  <a:srgbClr val="0070C0"/>
                </a:solidFill>
                <a:latin typeface="Consolas" panose="020B0609020204030204" pitchFamily="49" charset="0"/>
                <a:cs typeface="Consolas" panose="020B0609020204030204" pitchFamily="49" charset="0"/>
              </a:rPr>
              <a:t>ks_statistic</a:t>
            </a:r>
            <a:r>
              <a:rPr lang="en-US" sz="1200" b="1" dirty="0">
                <a:solidFill>
                  <a:srgbClr val="0070C0"/>
                </a:solidFill>
                <a:latin typeface="Consolas" panose="020B0609020204030204" pitchFamily="49" charset="0"/>
                <a:cs typeface="Consolas" panose="020B0609020204030204" pitchFamily="49" charset="0"/>
              </a:rPr>
              <a:t>, </a:t>
            </a:r>
            <a:r>
              <a:rPr lang="en-US" sz="1200" b="1" dirty="0" err="1">
                <a:solidFill>
                  <a:srgbClr val="0070C0"/>
                </a:solidFill>
                <a:latin typeface="Consolas" panose="020B0609020204030204" pitchFamily="49" charset="0"/>
                <a:cs typeface="Consolas" panose="020B0609020204030204" pitchFamily="49" charset="0"/>
              </a:rPr>
              <a:t>p_value</a:t>
            </a:r>
            <a:r>
              <a:rPr lang="en-US" sz="1200" b="1" dirty="0">
                <a:solidFill>
                  <a:srgbClr val="0070C0"/>
                </a:solidFill>
                <a:latin typeface="Consolas" panose="020B0609020204030204" pitchFamily="49" charset="0"/>
                <a:cs typeface="Consolas" panose="020B0609020204030204" pitchFamily="49" charset="0"/>
              </a:rPr>
              <a:t>)</a:t>
            </a:r>
          </a:p>
          <a:p>
            <a:endParaRPr lang="en-US" dirty="0"/>
          </a:p>
          <a:p>
            <a:endParaRPr lang="en-US" dirty="0"/>
          </a:p>
          <a:p>
            <a:endParaRPr lang="en-US" dirty="0"/>
          </a:p>
          <a:p>
            <a:r>
              <a:rPr lang="en-US" dirty="0"/>
              <a:t>5. </a:t>
            </a:r>
            <a:r>
              <a:rPr lang="en-US" sz="1600" b="1" dirty="0">
                <a:solidFill>
                  <a:srgbClr val="0070C0"/>
                </a:solidFill>
              </a:rPr>
              <a:t>Lilliefors test </a:t>
            </a:r>
            <a:r>
              <a:rPr lang="en-US" dirty="0"/>
              <a:t>- like KS test, but the mean and variance are estimated rather than pre-specified by user.</a:t>
            </a:r>
          </a:p>
          <a:p>
            <a:r>
              <a:rPr lang="en-US" dirty="0"/>
              <a:t>Not very good test.</a:t>
            </a:r>
          </a:p>
          <a:p>
            <a:r>
              <a:rPr lang="en-US" sz="1200" b="1" dirty="0">
                <a:solidFill>
                  <a:srgbClr val="0070C0"/>
                </a:solidFill>
                <a:latin typeface="Consolas" panose="020B0609020204030204" pitchFamily="49" charset="0"/>
                <a:cs typeface="Consolas" panose="020B0609020204030204" pitchFamily="49" charset="0"/>
              </a:rPr>
              <a:t>    from </a:t>
            </a:r>
            <a:r>
              <a:rPr lang="en-US" sz="1200" b="1" dirty="0" err="1">
                <a:solidFill>
                  <a:srgbClr val="0070C0"/>
                </a:solidFill>
                <a:latin typeface="Consolas" panose="020B0609020204030204" pitchFamily="49" charset="0"/>
                <a:cs typeface="Consolas" panose="020B0609020204030204" pitchFamily="49" charset="0"/>
              </a:rPr>
              <a:t>scipy.stats</a:t>
            </a:r>
            <a:r>
              <a:rPr lang="en-US" sz="1200" b="1" dirty="0">
                <a:solidFill>
                  <a:srgbClr val="0070C0"/>
                </a:solidFill>
                <a:latin typeface="Consolas" panose="020B0609020204030204" pitchFamily="49" charset="0"/>
                <a:cs typeface="Consolas" panose="020B0609020204030204" pitchFamily="49" charset="0"/>
              </a:rPr>
              <a:t> import norm</a:t>
            </a:r>
          </a:p>
          <a:p>
            <a:r>
              <a:rPr lang="en-US" sz="1200" b="1" dirty="0">
                <a:solidFill>
                  <a:srgbClr val="0070C0"/>
                </a:solidFill>
                <a:latin typeface="Consolas" panose="020B0609020204030204" pitchFamily="49" charset="0"/>
                <a:cs typeface="Consolas" panose="020B0609020204030204" pitchFamily="49" charset="0"/>
              </a:rPr>
              <a:t>    from </a:t>
            </a:r>
            <a:r>
              <a:rPr lang="en-US" sz="1200" b="1" dirty="0" err="1">
                <a:solidFill>
                  <a:srgbClr val="0070C0"/>
                </a:solidFill>
                <a:latin typeface="Consolas" panose="020B0609020204030204" pitchFamily="49" charset="0"/>
                <a:cs typeface="Consolas" panose="020B0609020204030204" pitchFamily="49" charset="0"/>
              </a:rPr>
              <a:t>statsmodels.stats.diagnostic</a:t>
            </a:r>
            <a:r>
              <a:rPr lang="en-US" sz="1200" b="1" dirty="0">
                <a:solidFill>
                  <a:srgbClr val="0070C0"/>
                </a:solidFill>
                <a:latin typeface="Consolas" panose="020B0609020204030204" pitchFamily="49" charset="0"/>
                <a:cs typeface="Consolas" panose="020B0609020204030204" pitchFamily="49" charset="0"/>
              </a:rPr>
              <a:t> import </a:t>
            </a:r>
            <a:r>
              <a:rPr lang="en-US" sz="1200" b="1" dirty="0" err="1">
                <a:solidFill>
                  <a:srgbClr val="0070C0"/>
                </a:solidFill>
                <a:latin typeface="Consolas" panose="020B0609020204030204" pitchFamily="49" charset="0"/>
                <a:cs typeface="Consolas" panose="020B0609020204030204" pitchFamily="49" charset="0"/>
              </a:rPr>
              <a:t>lilliefors</a:t>
            </a:r>
            <a:endParaRPr lang="en-US" sz="1200" b="1" dirty="0">
              <a:solidFill>
                <a:srgbClr val="0070C0"/>
              </a:solidFill>
              <a:latin typeface="Consolas" panose="020B0609020204030204" pitchFamily="49" charset="0"/>
              <a:cs typeface="Consolas" panose="020B0609020204030204" pitchFamily="49" charset="0"/>
            </a:endParaRPr>
          </a:p>
          <a:p>
            <a:r>
              <a:rPr lang="en-US" sz="1200" b="1" dirty="0">
                <a:solidFill>
                  <a:srgbClr val="0070C0"/>
                </a:solidFill>
                <a:latin typeface="Consolas" panose="020B0609020204030204" pitchFamily="49" charset="0"/>
                <a:cs typeface="Consolas" panose="020B0609020204030204" pitchFamily="49" charset="0"/>
              </a:rPr>
              <a:t>    </a:t>
            </a:r>
            <a:r>
              <a:rPr lang="en-US" sz="1200" b="1" dirty="0" err="1">
                <a:solidFill>
                  <a:srgbClr val="0070C0"/>
                </a:solidFill>
                <a:latin typeface="Consolas" panose="020B0609020204030204" pitchFamily="49" charset="0"/>
                <a:cs typeface="Consolas" panose="020B0609020204030204" pitchFamily="49" charset="0"/>
              </a:rPr>
              <a:t>my_data</a:t>
            </a:r>
            <a:r>
              <a:rPr lang="en-US" sz="1200" b="1" dirty="0">
                <a:solidFill>
                  <a:srgbClr val="0070C0"/>
                </a:solidFill>
                <a:latin typeface="Consolas" panose="020B0609020204030204" pitchFamily="49" charset="0"/>
                <a:cs typeface="Consolas" panose="020B0609020204030204" pitchFamily="49" charset="0"/>
              </a:rPr>
              <a:t> = </a:t>
            </a:r>
            <a:r>
              <a:rPr lang="en-US" sz="1200" b="1" dirty="0" err="1">
                <a:solidFill>
                  <a:srgbClr val="0070C0"/>
                </a:solidFill>
                <a:latin typeface="Consolas" panose="020B0609020204030204" pitchFamily="49" charset="0"/>
                <a:cs typeface="Consolas" panose="020B0609020204030204" pitchFamily="49" charset="0"/>
              </a:rPr>
              <a:t>norm.rvs</a:t>
            </a:r>
            <a:r>
              <a:rPr lang="en-US" sz="1200" b="1" dirty="0">
                <a:solidFill>
                  <a:srgbClr val="0070C0"/>
                </a:solidFill>
                <a:latin typeface="Consolas" panose="020B0609020204030204" pitchFamily="49" charset="0"/>
                <a:cs typeface="Consolas" panose="020B0609020204030204" pitchFamily="49" charset="0"/>
              </a:rPr>
              <a:t>(size=500)</a:t>
            </a:r>
          </a:p>
          <a:p>
            <a:r>
              <a:rPr lang="en-US" sz="1200" b="1" dirty="0">
                <a:solidFill>
                  <a:srgbClr val="0070C0"/>
                </a:solidFill>
                <a:latin typeface="Consolas" panose="020B0609020204030204" pitchFamily="49" charset="0"/>
                <a:cs typeface="Consolas" panose="020B0609020204030204" pitchFamily="49" charset="0"/>
              </a:rPr>
              <a:t>    </a:t>
            </a:r>
            <a:r>
              <a:rPr lang="en-US" sz="1200" b="1" dirty="0" err="1">
                <a:solidFill>
                  <a:srgbClr val="0070C0"/>
                </a:solidFill>
                <a:latin typeface="Consolas" panose="020B0609020204030204" pitchFamily="49" charset="0"/>
                <a:cs typeface="Consolas" panose="020B0609020204030204" pitchFamily="49" charset="0"/>
              </a:rPr>
              <a:t>lilliefors</a:t>
            </a:r>
            <a:r>
              <a:rPr lang="en-US" sz="1200" b="1" dirty="0">
                <a:solidFill>
                  <a:srgbClr val="0070C0"/>
                </a:solidFill>
                <a:latin typeface="Consolas" panose="020B0609020204030204" pitchFamily="49" charset="0"/>
                <a:cs typeface="Consolas" panose="020B0609020204030204" pitchFamily="49" charset="0"/>
              </a:rPr>
              <a:t>(</a:t>
            </a:r>
            <a:r>
              <a:rPr lang="en-US" sz="1200" b="1" dirty="0" err="1">
                <a:solidFill>
                  <a:srgbClr val="0070C0"/>
                </a:solidFill>
                <a:latin typeface="Consolas" panose="020B0609020204030204" pitchFamily="49" charset="0"/>
                <a:cs typeface="Consolas" panose="020B0609020204030204" pitchFamily="49" charset="0"/>
              </a:rPr>
              <a:t>my_data</a:t>
            </a:r>
            <a:r>
              <a:rPr lang="en-US" sz="1200" b="1" dirty="0">
                <a:solidFill>
                  <a:srgbClr val="0070C0"/>
                </a:solidFill>
                <a:latin typeface="Consolas" panose="020B0609020204030204" pitchFamily="49" charset="0"/>
                <a:cs typeface="Consolas" panose="020B0609020204030204" pitchFamily="49" charset="0"/>
              </a:rPr>
              <a:t>)</a:t>
            </a:r>
          </a:p>
          <a:p>
            <a:endParaRPr lang="en-US" dirty="0"/>
          </a:p>
          <a:p>
            <a:endParaRPr lang="en-US" dirty="0"/>
          </a:p>
          <a:p>
            <a:endParaRPr lang="en-US" dirty="0"/>
          </a:p>
          <a:p>
            <a:r>
              <a:rPr lang="en-US" dirty="0"/>
              <a:t>6. </a:t>
            </a:r>
            <a:r>
              <a:rPr lang="en-US" sz="1600" b="1" dirty="0">
                <a:solidFill>
                  <a:srgbClr val="0070C0"/>
                </a:solidFill>
              </a:rPr>
              <a:t>Shapiro Wilk test </a:t>
            </a:r>
            <a:r>
              <a:rPr lang="en-US" dirty="0"/>
              <a:t>- the most powerful test when testing for a normal distribution. </a:t>
            </a:r>
          </a:p>
          <a:p>
            <a:r>
              <a:rPr lang="en-US" dirty="0"/>
              <a:t>If the P-Value of the Shapiro Wilk Test is larger than 0.05, we assume a normal distribution.</a:t>
            </a:r>
          </a:p>
          <a:p>
            <a:r>
              <a:rPr lang="en-US" sz="1200" b="1" dirty="0">
                <a:solidFill>
                  <a:srgbClr val="0070C0"/>
                </a:solidFill>
                <a:latin typeface="Consolas" panose="020B0609020204030204" pitchFamily="49" charset="0"/>
                <a:cs typeface="Consolas" panose="020B0609020204030204" pitchFamily="49" charset="0"/>
              </a:rPr>
              <a:t>    from </a:t>
            </a:r>
            <a:r>
              <a:rPr lang="en-US" sz="1200" b="1" dirty="0" err="1">
                <a:solidFill>
                  <a:srgbClr val="0070C0"/>
                </a:solidFill>
                <a:latin typeface="Consolas" panose="020B0609020204030204" pitchFamily="49" charset="0"/>
                <a:cs typeface="Consolas" panose="020B0609020204030204" pitchFamily="49" charset="0"/>
              </a:rPr>
              <a:t>scipy.stats</a:t>
            </a:r>
            <a:r>
              <a:rPr lang="en-US" sz="1200" b="1" dirty="0">
                <a:solidFill>
                  <a:srgbClr val="0070C0"/>
                </a:solidFill>
                <a:latin typeface="Consolas" panose="020B0609020204030204" pitchFamily="49" charset="0"/>
                <a:cs typeface="Consolas" panose="020B0609020204030204" pitchFamily="49" charset="0"/>
              </a:rPr>
              <a:t> import norm</a:t>
            </a:r>
          </a:p>
          <a:p>
            <a:r>
              <a:rPr lang="en-US" sz="1200" b="1" dirty="0">
                <a:solidFill>
                  <a:srgbClr val="0070C0"/>
                </a:solidFill>
                <a:latin typeface="Consolas" panose="020B0609020204030204" pitchFamily="49" charset="0"/>
                <a:cs typeface="Consolas" panose="020B0609020204030204" pitchFamily="49" charset="0"/>
              </a:rPr>
              <a:t>    from </a:t>
            </a:r>
            <a:r>
              <a:rPr lang="en-US" sz="1200" b="1" dirty="0" err="1">
                <a:solidFill>
                  <a:srgbClr val="0070C0"/>
                </a:solidFill>
                <a:latin typeface="Consolas" panose="020B0609020204030204" pitchFamily="49" charset="0"/>
                <a:cs typeface="Consolas" panose="020B0609020204030204" pitchFamily="49" charset="0"/>
              </a:rPr>
              <a:t>statsmodels.stats</a:t>
            </a:r>
            <a:r>
              <a:rPr lang="en-US" sz="1200" b="1" dirty="0">
                <a:solidFill>
                  <a:srgbClr val="0070C0"/>
                </a:solidFill>
                <a:latin typeface="Consolas" panose="020B0609020204030204" pitchFamily="49" charset="0"/>
                <a:cs typeface="Consolas" panose="020B0609020204030204" pitchFamily="49" charset="0"/>
              </a:rPr>
              <a:t> import </a:t>
            </a:r>
            <a:r>
              <a:rPr lang="en-US" sz="1200" b="1" dirty="0" err="1">
                <a:solidFill>
                  <a:srgbClr val="0070C0"/>
                </a:solidFill>
                <a:latin typeface="Consolas" panose="020B0609020204030204" pitchFamily="49" charset="0"/>
                <a:cs typeface="Consolas" panose="020B0609020204030204" pitchFamily="49" charset="0"/>
              </a:rPr>
              <a:t>shapiro</a:t>
            </a:r>
            <a:endParaRPr lang="en-US" sz="1200" b="1" dirty="0">
              <a:solidFill>
                <a:srgbClr val="0070C0"/>
              </a:solidFill>
              <a:latin typeface="Consolas" panose="020B0609020204030204" pitchFamily="49" charset="0"/>
              <a:cs typeface="Consolas" panose="020B0609020204030204" pitchFamily="49" charset="0"/>
            </a:endParaRPr>
          </a:p>
          <a:p>
            <a:r>
              <a:rPr lang="en-US" sz="1200" b="1" dirty="0">
                <a:solidFill>
                  <a:srgbClr val="0070C0"/>
                </a:solidFill>
                <a:latin typeface="Consolas" panose="020B0609020204030204" pitchFamily="49" charset="0"/>
                <a:cs typeface="Consolas" panose="020B0609020204030204" pitchFamily="49" charset="0"/>
              </a:rPr>
              <a:t>    </a:t>
            </a:r>
            <a:r>
              <a:rPr lang="en-US" sz="1200" b="1" dirty="0" err="1">
                <a:solidFill>
                  <a:srgbClr val="0070C0"/>
                </a:solidFill>
                <a:latin typeface="Consolas" panose="020B0609020204030204" pitchFamily="49" charset="0"/>
                <a:cs typeface="Consolas" panose="020B0609020204030204" pitchFamily="49" charset="0"/>
              </a:rPr>
              <a:t>my_data</a:t>
            </a:r>
            <a:r>
              <a:rPr lang="en-US" sz="1200" b="1" dirty="0">
                <a:solidFill>
                  <a:srgbClr val="0070C0"/>
                </a:solidFill>
                <a:latin typeface="Consolas" panose="020B0609020204030204" pitchFamily="49" charset="0"/>
                <a:cs typeface="Consolas" panose="020B0609020204030204" pitchFamily="49" charset="0"/>
              </a:rPr>
              <a:t> = </a:t>
            </a:r>
            <a:r>
              <a:rPr lang="en-US" sz="1200" b="1" dirty="0" err="1">
                <a:solidFill>
                  <a:srgbClr val="0070C0"/>
                </a:solidFill>
                <a:latin typeface="Consolas" panose="020B0609020204030204" pitchFamily="49" charset="0"/>
                <a:cs typeface="Consolas" panose="020B0609020204030204" pitchFamily="49" charset="0"/>
              </a:rPr>
              <a:t>norm.rvs</a:t>
            </a:r>
            <a:r>
              <a:rPr lang="en-US" sz="1200" b="1" dirty="0">
                <a:solidFill>
                  <a:srgbClr val="0070C0"/>
                </a:solidFill>
                <a:latin typeface="Consolas" panose="020B0609020204030204" pitchFamily="49" charset="0"/>
                <a:cs typeface="Consolas" panose="020B0609020204030204" pitchFamily="49" charset="0"/>
              </a:rPr>
              <a:t>(size=500)</a:t>
            </a:r>
          </a:p>
          <a:p>
            <a:r>
              <a:rPr lang="en-US" sz="1200" b="1" dirty="0">
                <a:solidFill>
                  <a:srgbClr val="0070C0"/>
                </a:solidFill>
                <a:latin typeface="Consolas" panose="020B0609020204030204" pitchFamily="49" charset="0"/>
                <a:cs typeface="Consolas" panose="020B0609020204030204" pitchFamily="49" charset="0"/>
              </a:rPr>
              <a:t>    </a:t>
            </a:r>
            <a:r>
              <a:rPr lang="en-US" sz="1200" b="1" dirty="0" err="1">
                <a:solidFill>
                  <a:srgbClr val="0070C0"/>
                </a:solidFill>
                <a:latin typeface="Consolas" panose="020B0609020204030204" pitchFamily="49" charset="0"/>
                <a:cs typeface="Consolas" panose="020B0609020204030204" pitchFamily="49" charset="0"/>
              </a:rPr>
              <a:t>shapiro</a:t>
            </a:r>
            <a:r>
              <a:rPr lang="en-US" sz="1200" b="1" dirty="0">
                <a:solidFill>
                  <a:srgbClr val="0070C0"/>
                </a:solidFill>
                <a:latin typeface="Consolas" panose="020B0609020204030204" pitchFamily="49" charset="0"/>
                <a:cs typeface="Consolas" panose="020B0609020204030204" pitchFamily="49" charset="0"/>
              </a:rPr>
              <a:t>(</a:t>
            </a:r>
            <a:r>
              <a:rPr lang="en-US" sz="1200" b="1" dirty="0" err="1">
                <a:solidFill>
                  <a:srgbClr val="0070C0"/>
                </a:solidFill>
                <a:latin typeface="Consolas" panose="020B0609020204030204" pitchFamily="49" charset="0"/>
                <a:cs typeface="Consolas" panose="020B0609020204030204" pitchFamily="49" charset="0"/>
              </a:rPr>
              <a:t>my_data</a:t>
            </a:r>
            <a:r>
              <a:rPr lang="en-US" sz="1200" b="1" dirty="0">
                <a:solidFill>
                  <a:srgbClr val="0070C0"/>
                </a:solidFill>
                <a:latin typeface="Consolas" panose="020B0609020204030204" pitchFamily="49" charset="0"/>
                <a:cs typeface="Consolas" panose="020B0609020204030204" pitchFamily="49" charset="0"/>
              </a:rPr>
              <a:t>)</a:t>
            </a:r>
          </a:p>
          <a:p>
            <a:endParaRPr lang="en-US" dirty="0"/>
          </a:p>
        </p:txBody>
      </p:sp>
      <p:cxnSp>
        <p:nvCxnSpPr>
          <p:cNvPr id="13" name="Straight Connector 12">
            <a:extLst>
              <a:ext uri="{FF2B5EF4-FFF2-40B4-BE49-F238E27FC236}">
                <a16:creationId xmlns:a16="http://schemas.microsoft.com/office/drawing/2014/main" id="{A79F2BCF-3544-DD4B-BAA6-FA8439BEEC8E}"/>
              </a:ext>
            </a:extLst>
          </p:cNvPr>
          <p:cNvCxnSpPr/>
          <p:nvPr/>
        </p:nvCxnSpPr>
        <p:spPr>
          <a:xfrm flipV="1">
            <a:off x="7362485" y="308903"/>
            <a:ext cx="0" cy="62653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771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F64828-8607-EB40-A373-40990438756C}"/>
              </a:ext>
            </a:extLst>
          </p:cNvPr>
          <p:cNvSpPr txBox="1"/>
          <p:nvPr/>
        </p:nvSpPr>
        <p:spPr>
          <a:xfrm>
            <a:off x="281354" y="334107"/>
            <a:ext cx="6260123" cy="2400657"/>
          </a:xfrm>
          <a:prstGeom prst="rect">
            <a:avLst/>
          </a:prstGeom>
          <a:noFill/>
        </p:spPr>
        <p:txBody>
          <a:bodyPr wrap="square" rtlCol="0">
            <a:spAutoFit/>
          </a:bodyPr>
          <a:lstStyle/>
          <a:p>
            <a:r>
              <a:rPr lang="en-US" sz="2400" b="1" dirty="0"/>
              <a:t>Example – The Matching Problem</a:t>
            </a:r>
          </a:p>
          <a:p>
            <a:endParaRPr lang="en-US" dirty="0"/>
          </a:p>
          <a:p>
            <a:r>
              <a:rPr lang="en-US" dirty="0">
                <a:hlinkClick r:id="rId2"/>
              </a:rPr>
              <a:t>https://www.randomservices.org/random/urn/Matching.html</a:t>
            </a:r>
            <a:r>
              <a:rPr lang="en-US" dirty="0"/>
              <a:t> </a:t>
            </a:r>
          </a:p>
          <a:p>
            <a:endParaRPr lang="en-US" dirty="0"/>
          </a:p>
          <a:p>
            <a:r>
              <a:rPr lang="en-US" dirty="0"/>
              <a:t>An absent-minded secretary prepares N letters and N addressed envelopes, </a:t>
            </a:r>
          </a:p>
          <a:p>
            <a:r>
              <a:rPr lang="en-US" dirty="0"/>
              <a:t>and then randomly stuffs the letters into the envelopes. </a:t>
            </a:r>
          </a:p>
          <a:p>
            <a:r>
              <a:rPr lang="en-US" dirty="0"/>
              <a:t>A match occurs if a letter is inserted in the proper envelope.</a:t>
            </a:r>
          </a:p>
          <a:p>
            <a:endParaRPr lang="en-US" dirty="0"/>
          </a:p>
          <a:p>
            <a:r>
              <a:rPr lang="en-US" dirty="0"/>
              <a:t>What is the probability to have "k" matches ? </a:t>
            </a:r>
          </a:p>
          <a:p>
            <a:r>
              <a:rPr lang="en-US" dirty="0"/>
              <a:t>( 0&lt;= k &lt;= N )</a:t>
            </a:r>
          </a:p>
        </p:txBody>
      </p:sp>
      <p:pic>
        <p:nvPicPr>
          <p:cNvPr id="5" name="Picture 4">
            <a:extLst>
              <a:ext uri="{FF2B5EF4-FFF2-40B4-BE49-F238E27FC236}">
                <a16:creationId xmlns:a16="http://schemas.microsoft.com/office/drawing/2014/main" id="{69E9AD7F-4111-124B-8F58-21FB5E13D91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98863" y="2862740"/>
            <a:ext cx="5702300" cy="939800"/>
          </a:xfrm>
          <a:prstGeom prst="rect">
            <a:avLst/>
          </a:prstGeom>
        </p:spPr>
      </p:pic>
      <p:sp>
        <p:nvSpPr>
          <p:cNvPr id="6" name="TextBox 5">
            <a:extLst>
              <a:ext uri="{FF2B5EF4-FFF2-40B4-BE49-F238E27FC236}">
                <a16:creationId xmlns:a16="http://schemas.microsoft.com/office/drawing/2014/main" id="{17323125-05A4-C54D-9609-30539D86CCFD}"/>
              </a:ext>
            </a:extLst>
          </p:cNvPr>
          <p:cNvSpPr txBox="1"/>
          <p:nvPr/>
        </p:nvSpPr>
        <p:spPr>
          <a:xfrm>
            <a:off x="114780" y="4044462"/>
            <a:ext cx="5134708" cy="954107"/>
          </a:xfrm>
          <a:prstGeom prst="rect">
            <a:avLst/>
          </a:prstGeom>
          <a:noFill/>
        </p:spPr>
        <p:txBody>
          <a:bodyPr wrap="square" rtlCol="0">
            <a:spAutoFit/>
          </a:bodyPr>
          <a:lstStyle/>
          <a:p>
            <a:r>
              <a:rPr lang="en-US" dirty="0"/>
              <a:t>Example distribution for N = 5:</a:t>
            </a:r>
          </a:p>
          <a:p>
            <a:endParaRPr lang="en-US" dirty="0"/>
          </a:p>
          <a:p>
            <a:r>
              <a:rPr lang="en-US" dirty="0"/>
              <a:t>0	1	2	3	4	5</a:t>
            </a:r>
          </a:p>
          <a:p>
            <a:r>
              <a:rPr lang="en-US" dirty="0"/>
              <a:t>44	45	20	10	0	1</a:t>
            </a:r>
          </a:p>
        </p:txBody>
      </p:sp>
      <p:pic>
        <p:nvPicPr>
          <p:cNvPr id="8" name="Picture 7">
            <a:extLst>
              <a:ext uri="{FF2B5EF4-FFF2-40B4-BE49-F238E27FC236}">
                <a16:creationId xmlns:a16="http://schemas.microsoft.com/office/drawing/2014/main" id="{7BF25641-CC42-884B-8458-F40E8D73D1C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614138" y="4119335"/>
            <a:ext cx="4031762" cy="833967"/>
          </a:xfrm>
          <a:prstGeom prst="rect">
            <a:avLst/>
          </a:prstGeom>
        </p:spPr>
      </p:pic>
      <p:pic>
        <p:nvPicPr>
          <p:cNvPr id="9" name="Picture 8">
            <a:extLst>
              <a:ext uri="{FF2B5EF4-FFF2-40B4-BE49-F238E27FC236}">
                <a16:creationId xmlns:a16="http://schemas.microsoft.com/office/drawing/2014/main" id="{4EB5158B-0C79-E241-861D-265A6EE6F6B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614138" y="2488117"/>
            <a:ext cx="3426581" cy="1433635"/>
          </a:xfrm>
          <a:prstGeom prst="rect">
            <a:avLst/>
          </a:prstGeom>
        </p:spPr>
      </p:pic>
      <p:sp>
        <p:nvSpPr>
          <p:cNvPr id="10" name="TextBox 9">
            <a:extLst>
              <a:ext uri="{FF2B5EF4-FFF2-40B4-BE49-F238E27FC236}">
                <a16:creationId xmlns:a16="http://schemas.microsoft.com/office/drawing/2014/main" id="{5AF0B72B-7301-2144-A816-EE202A145F88}"/>
              </a:ext>
            </a:extLst>
          </p:cNvPr>
          <p:cNvSpPr txBox="1"/>
          <p:nvPr/>
        </p:nvSpPr>
        <p:spPr>
          <a:xfrm>
            <a:off x="7583854" y="455746"/>
            <a:ext cx="4608146" cy="1538883"/>
          </a:xfrm>
          <a:prstGeom prst="rect">
            <a:avLst/>
          </a:prstGeom>
          <a:noFill/>
        </p:spPr>
        <p:txBody>
          <a:bodyPr wrap="square" rtlCol="0">
            <a:spAutoFit/>
          </a:bodyPr>
          <a:lstStyle/>
          <a:p>
            <a:r>
              <a:rPr lang="en-US" b="1" dirty="0">
                <a:solidFill>
                  <a:srgbClr val="0070C0"/>
                </a:solidFill>
              </a:rPr>
              <a:t>Derangement</a:t>
            </a:r>
            <a:r>
              <a:rPr lang="en-US" dirty="0"/>
              <a:t> - a permutation of the elements of a set, such that </a:t>
            </a:r>
            <a:r>
              <a:rPr lang="en-US" b="1" dirty="0">
                <a:solidFill>
                  <a:srgbClr val="0070C0"/>
                </a:solidFill>
              </a:rPr>
              <a:t>no element appears in its original position</a:t>
            </a:r>
            <a:r>
              <a:rPr lang="en-US" dirty="0"/>
              <a:t>. </a:t>
            </a:r>
          </a:p>
          <a:p>
            <a:r>
              <a:rPr lang="en-US" dirty="0">
                <a:hlinkClick r:id="rId6"/>
              </a:rPr>
              <a:t>https://en.wikipedia.org/wiki/Derangement</a:t>
            </a:r>
            <a:endParaRPr lang="en-US" dirty="0"/>
          </a:p>
          <a:p>
            <a:endParaRPr lang="en-US" dirty="0"/>
          </a:p>
          <a:p>
            <a:r>
              <a:rPr lang="en-US" dirty="0"/>
              <a:t>Calculating number of derangements </a:t>
            </a:r>
            <a:r>
              <a:rPr lang="en-US" sz="2400" b="1" dirty="0">
                <a:solidFill>
                  <a:srgbClr val="FF0000"/>
                </a:solidFill>
              </a:rPr>
              <a:t>!n</a:t>
            </a:r>
          </a:p>
          <a:p>
            <a:r>
              <a:rPr lang="en-US" dirty="0"/>
              <a:t>(where (1/e) comes from) :</a:t>
            </a:r>
          </a:p>
        </p:txBody>
      </p:sp>
      <p:pic>
        <p:nvPicPr>
          <p:cNvPr id="11" name="Picture 10">
            <a:extLst>
              <a:ext uri="{FF2B5EF4-FFF2-40B4-BE49-F238E27FC236}">
                <a16:creationId xmlns:a16="http://schemas.microsoft.com/office/drawing/2014/main" id="{F7BEB5CA-E986-CA49-9B7A-7559DF1405E7}"/>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109319" y="5596445"/>
            <a:ext cx="9931400" cy="1130300"/>
          </a:xfrm>
          <a:prstGeom prst="rect">
            <a:avLst/>
          </a:prstGeom>
        </p:spPr>
      </p:pic>
    </p:spTree>
    <p:extLst>
      <p:ext uri="{BB962C8B-B14F-4D97-AF65-F5344CB8AC3E}">
        <p14:creationId xmlns:p14="http://schemas.microsoft.com/office/powerpoint/2010/main" val="16218333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57708ED-016C-8046-A356-CBD2F0FE6A01}"/>
              </a:ext>
            </a:extLst>
          </p:cNvPr>
          <p:cNvSpPr txBox="1"/>
          <p:nvPr/>
        </p:nvSpPr>
        <p:spPr>
          <a:xfrm>
            <a:off x="159030" y="92767"/>
            <a:ext cx="4784035" cy="400110"/>
          </a:xfrm>
          <a:prstGeom prst="rect">
            <a:avLst/>
          </a:prstGeom>
          <a:noFill/>
        </p:spPr>
        <p:txBody>
          <a:bodyPr wrap="square" rtlCol="0">
            <a:spAutoFit/>
          </a:bodyPr>
          <a:lstStyle/>
          <a:p>
            <a:r>
              <a:rPr lang="en-US" sz="2000" b="1" dirty="0"/>
              <a:t>Binomial Distribution  =&gt;  Gauss</a:t>
            </a:r>
          </a:p>
        </p:txBody>
      </p:sp>
      <p:sp>
        <p:nvSpPr>
          <p:cNvPr id="5" name="TextBox 4">
            <a:extLst>
              <a:ext uri="{FF2B5EF4-FFF2-40B4-BE49-F238E27FC236}">
                <a16:creationId xmlns:a16="http://schemas.microsoft.com/office/drawing/2014/main" id="{D061BA8A-9C71-0D4E-A024-A72D7A2B88E3}"/>
              </a:ext>
            </a:extLst>
          </p:cNvPr>
          <p:cNvSpPr txBox="1"/>
          <p:nvPr/>
        </p:nvSpPr>
        <p:spPr>
          <a:xfrm>
            <a:off x="6732105" y="76956"/>
            <a:ext cx="4784035" cy="400110"/>
          </a:xfrm>
          <a:prstGeom prst="rect">
            <a:avLst/>
          </a:prstGeom>
          <a:noFill/>
        </p:spPr>
        <p:txBody>
          <a:bodyPr wrap="square" rtlCol="0">
            <a:spAutoFit/>
          </a:bodyPr>
          <a:lstStyle/>
          <a:p>
            <a:r>
              <a:rPr lang="en-US" sz="2000" b="1" dirty="0"/>
              <a:t>Binomial Distribution =&gt; Poisson</a:t>
            </a:r>
            <a:endParaRPr lang="en-US" dirty="0"/>
          </a:p>
        </p:txBody>
      </p:sp>
      <p:sp>
        <p:nvSpPr>
          <p:cNvPr id="6" name="TextBox 5">
            <a:extLst>
              <a:ext uri="{FF2B5EF4-FFF2-40B4-BE49-F238E27FC236}">
                <a16:creationId xmlns:a16="http://schemas.microsoft.com/office/drawing/2014/main" id="{14BBB8DE-512C-1E42-9D1F-78EBABC2593E}"/>
              </a:ext>
            </a:extLst>
          </p:cNvPr>
          <p:cNvSpPr txBox="1"/>
          <p:nvPr/>
        </p:nvSpPr>
        <p:spPr>
          <a:xfrm>
            <a:off x="125315" y="3217210"/>
            <a:ext cx="4784035" cy="523220"/>
          </a:xfrm>
          <a:prstGeom prst="rect">
            <a:avLst/>
          </a:prstGeom>
          <a:noFill/>
        </p:spPr>
        <p:txBody>
          <a:bodyPr wrap="square" rtlCol="0">
            <a:spAutoFit/>
          </a:bodyPr>
          <a:lstStyle/>
          <a:p>
            <a:r>
              <a:rPr lang="en-US" dirty="0"/>
              <a:t>The Poisson Distribution can be approximated with Normal when </a:t>
            </a:r>
            <a:r>
              <a:rPr lang="el-GR" dirty="0"/>
              <a:t>λ </a:t>
            </a:r>
            <a:r>
              <a:rPr lang="en-US" dirty="0"/>
              <a:t>is large (greater than 10).</a:t>
            </a:r>
          </a:p>
        </p:txBody>
      </p:sp>
      <p:pic>
        <p:nvPicPr>
          <p:cNvPr id="7" name="Picture 6">
            <a:extLst>
              <a:ext uri="{FF2B5EF4-FFF2-40B4-BE49-F238E27FC236}">
                <a16:creationId xmlns:a16="http://schemas.microsoft.com/office/drawing/2014/main" id="{10A3A539-D023-684A-AC42-26FE1A784F9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5993" y="619417"/>
            <a:ext cx="5039256" cy="772060"/>
          </a:xfrm>
          <a:prstGeom prst="rect">
            <a:avLst/>
          </a:prstGeom>
        </p:spPr>
      </p:pic>
      <p:pic>
        <p:nvPicPr>
          <p:cNvPr id="8" name="Picture 7">
            <a:extLst>
              <a:ext uri="{FF2B5EF4-FFF2-40B4-BE49-F238E27FC236}">
                <a16:creationId xmlns:a16="http://schemas.microsoft.com/office/drawing/2014/main" id="{3EF9A6B8-A596-DF49-9B8F-0217D860840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5707" y="2009084"/>
            <a:ext cx="2623930" cy="529675"/>
          </a:xfrm>
          <a:prstGeom prst="rect">
            <a:avLst/>
          </a:prstGeom>
        </p:spPr>
      </p:pic>
      <p:sp>
        <p:nvSpPr>
          <p:cNvPr id="9" name="TextBox 8">
            <a:extLst>
              <a:ext uri="{FF2B5EF4-FFF2-40B4-BE49-F238E27FC236}">
                <a16:creationId xmlns:a16="http://schemas.microsoft.com/office/drawing/2014/main" id="{D71BA233-C264-A14C-BB54-F4658F69DB75}"/>
              </a:ext>
            </a:extLst>
          </p:cNvPr>
          <p:cNvSpPr txBox="1"/>
          <p:nvPr/>
        </p:nvSpPr>
        <p:spPr>
          <a:xfrm>
            <a:off x="179733" y="1466878"/>
            <a:ext cx="2036135" cy="307777"/>
          </a:xfrm>
          <a:prstGeom prst="rect">
            <a:avLst/>
          </a:prstGeom>
          <a:noFill/>
        </p:spPr>
        <p:txBody>
          <a:bodyPr wrap="none" rtlCol="0">
            <a:spAutoFit/>
          </a:bodyPr>
          <a:lstStyle/>
          <a:p>
            <a:r>
              <a:rPr lang="en-US" dirty="0"/>
              <a:t>using Stirling’s formula:</a:t>
            </a:r>
          </a:p>
        </p:txBody>
      </p:sp>
      <p:sp>
        <p:nvSpPr>
          <p:cNvPr id="10" name="TextBox 9">
            <a:extLst>
              <a:ext uri="{FF2B5EF4-FFF2-40B4-BE49-F238E27FC236}">
                <a16:creationId xmlns:a16="http://schemas.microsoft.com/office/drawing/2014/main" id="{D2FF70B1-2C08-E641-9B9E-31F4F1B8E9D7}"/>
              </a:ext>
            </a:extLst>
          </p:cNvPr>
          <p:cNvSpPr txBox="1"/>
          <p:nvPr/>
        </p:nvSpPr>
        <p:spPr>
          <a:xfrm>
            <a:off x="6732105" y="433889"/>
            <a:ext cx="5365223" cy="954107"/>
          </a:xfrm>
          <a:prstGeom prst="rect">
            <a:avLst/>
          </a:prstGeom>
          <a:noFill/>
        </p:spPr>
        <p:txBody>
          <a:bodyPr wrap="square" rtlCol="0">
            <a:spAutoFit/>
          </a:bodyPr>
          <a:lstStyle/>
          <a:p>
            <a:r>
              <a:rPr lang="en-US" dirty="0"/>
              <a:t>The Poisson distribution is a limiting case of the binomial distribution which arises when the number of trials n increases indefinitely whilst the product </a:t>
            </a:r>
            <a:r>
              <a:rPr lang="el-GR" b="1" dirty="0">
                <a:solidFill>
                  <a:srgbClr val="0070C0"/>
                </a:solidFill>
              </a:rPr>
              <a:t>μ = </a:t>
            </a:r>
            <a:r>
              <a:rPr lang="en-US" b="1" dirty="0">
                <a:solidFill>
                  <a:srgbClr val="0070C0"/>
                </a:solidFill>
              </a:rPr>
              <a:t>np</a:t>
            </a:r>
            <a:r>
              <a:rPr lang="en-US" dirty="0"/>
              <a:t>, which is the expected value of the number of successes from the trials, remains constant.</a:t>
            </a:r>
          </a:p>
        </p:txBody>
      </p:sp>
      <p:pic>
        <p:nvPicPr>
          <p:cNvPr id="11" name="Picture 10">
            <a:extLst>
              <a:ext uri="{FF2B5EF4-FFF2-40B4-BE49-F238E27FC236}">
                <a16:creationId xmlns:a16="http://schemas.microsoft.com/office/drawing/2014/main" id="{3C89DBA6-7548-EB4A-BF23-F8D059B7B9B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19487" y="1344417"/>
            <a:ext cx="3612925" cy="570980"/>
          </a:xfrm>
          <a:prstGeom prst="rect">
            <a:avLst/>
          </a:prstGeom>
        </p:spPr>
      </p:pic>
      <p:pic>
        <p:nvPicPr>
          <p:cNvPr id="12" name="Picture 11">
            <a:extLst>
              <a:ext uri="{FF2B5EF4-FFF2-40B4-BE49-F238E27FC236}">
                <a16:creationId xmlns:a16="http://schemas.microsoft.com/office/drawing/2014/main" id="{FCE64C62-E046-8648-8064-DAB0956D6D4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966476" y="2341745"/>
            <a:ext cx="3617844" cy="598072"/>
          </a:xfrm>
          <a:prstGeom prst="rect">
            <a:avLst/>
          </a:prstGeom>
        </p:spPr>
      </p:pic>
      <p:sp>
        <p:nvSpPr>
          <p:cNvPr id="14" name="TextBox 13">
            <a:extLst>
              <a:ext uri="{FF2B5EF4-FFF2-40B4-BE49-F238E27FC236}">
                <a16:creationId xmlns:a16="http://schemas.microsoft.com/office/drawing/2014/main" id="{4B7EEA61-C5CC-4A4E-95A6-E3F7D4808FA3}"/>
              </a:ext>
            </a:extLst>
          </p:cNvPr>
          <p:cNvSpPr txBox="1"/>
          <p:nvPr/>
        </p:nvSpPr>
        <p:spPr>
          <a:xfrm>
            <a:off x="6780950" y="1942414"/>
            <a:ext cx="2194832" cy="307777"/>
          </a:xfrm>
          <a:prstGeom prst="rect">
            <a:avLst/>
          </a:prstGeom>
          <a:noFill/>
        </p:spPr>
        <p:txBody>
          <a:bodyPr wrap="none" rtlCol="0">
            <a:spAutoFit/>
          </a:bodyPr>
          <a:lstStyle/>
          <a:p>
            <a:r>
              <a:rPr lang="el-GR" b="1" dirty="0">
                <a:solidFill>
                  <a:srgbClr val="0070C0"/>
                </a:solidFill>
              </a:rPr>
              <a:t>μ</a:t>
            </a:r>
            <a:r>
              <a:rPr lang="en-US" b="1" dirty="0">
                <a:solidFill>
                  <a:srgbClr val="0070C0"/>
                </a:solidFill>
              </a:rPr>
              <a:t> = np = </a:t>
            </a:r>
            <a:r>
              <a:rPr lang="en-US" b="1" dirty="0" err="1">
                <a:solidFill>
                  <a:srgbClr val="0070C0"/>
                </a:solidFill>
              </a:rPr>
              <a:t>const</a:t>
            </a:r>
            <a:r>
              <a:rPr lang="en-US" b="1" dirty="0">
                <a:solidFill>
                  <a:srgbClr val="0070C0"/>
                </a:solidFill>
              </a:rPr>
              <a:t>,  n --&gt; </a:t>
            </a:r>
            <a:r>
              <a:rPr lang="en-US" b="1" dirty="0" err="1">
                <a:solidFill>
                  <a:srgbClr val="0070C0"/>
                </a:solidFill>
              </a:rPr>
              <a:t>inf</a:t>
            </a:r>
            <a:endParaRPr lang="en-US" b="1" dirty="0">
              <a:solidFill>
                <a:srgbClr val="0070C0"/>
              </a:solidFill>
            </a:endParaRPr>
          </a:p>
        </p:txBody>
      </p:sp>
      <p:pic>
        <p:nvPicPr>
          <p:cNvPr id="18" name="Picture 17">
            <a:extLst>
              <a:ext uri="{FF2B5EF4-FFF2-40B4-BE49-F238E27FC236}">
                <a16:creationId xmlns:a16="http://schemas.microsoft.com/office/drawing/2014/main" id="{5DE8851D-9C81-854B-8979-D441AD0E525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292762" y="2355422"/>
            <a:ext cx="698549" cy="570646"/>
          </a:xfrm>
          <a:prstGeom prst="rect">
            <a:avLst/>
          </a:prstGeom>
        </p:spPr>
      </p:pic>
      <p:sp>
        <p:nvSpPr>
          <p:cNvPr id="19" name="Right Arrow 18">
            <a:extLst>
              <a:ext uri="{FF2B5EF4-FFF2-40B4-BE49-F238E27FC236}">
                <a16:creationId xmlns:a16="http://schemas.microsoft.com/office/drawing/2014/main" id="{A0220720-4D25-1244-8123-AD602C467C9A}"/>
              </a:ext>
            </a:extLst>
          </p:cNvPr>
          <p:cNvSpPr/>
          <p:nvPr/>
        </p:nvSpPr>
        <p:spPr>
          <a:xfrm>
            <a:off x="10734261" y="2587737"/>
            <a:ext cx="414984" cy="1289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EA7D268-26A9-3147-A538-7B2615ED32B6}"/>
              </a:ext>
            </a:extLst>
          </p:cNvPr>
          <p:cNvSpPr txBox="1"/>
          <p:nvPr/>
        </p:nvSpPr>
        <p:spPr>
          <a:xfrm>
            <a:off x="125316" y="2878072"/>
            <a:ext cx="4784035" cy="400110"/>
          </a:xfrm>
          <a:prstGeom prst="rect">
            <a:avLst/>
          </a:prstGeom>
          <a:noFill/>
        </p:spPr>
        <p:txBody>
          <a:bodyPr wrap="square" rtlCol="0">
            <a:spAutoFit/>
          </a:bodyPr>
          <a:lstStyle/>
          <a:p>
            <a:r>
              <a:rPr lang="en-US" sz="2000" b="1" dirty="0"/>
              <a:t>Poisson Distribution =&gt;  Gauss</a:t>
            </a:r>
            <a:endParaRPr lang="en-US" dirty="0"/>
          </a:p>
        </p:txBody>
      </p:sp>
      <p:pic>
        <p:nvPicPr>
          <p:cNvPr id="21" name="Picture 20">
            <a:extLst>
              <a:ext uri="{FF2B5EF4-FFF2-40B4-BE49-F238E27FC236}">
                <a16:creationId xmlns:a16="http://schemas.microsoft.com/office/drawing/2014/main" id="{2891329C-6090-9248-9FF4-D7E39CD1D12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55052" y="3810606"/>
            <a:ext cx="1145092" cy="558805"/>
          </a:xfrm>
          <a:prstGeom prst="rect">
            <a:avLst/>
          </a:prstGeom>
        </p:spPr>
      </p:pic>
      <p:cxnSp>
        <p:nvCxnSpPr>
          <p:cNvPr id="23" name="Straight Connector 22">
            <a:extLst>
              <a:ext uri="{FF2B5EF4-FFF2-40B4-BE49-F238E27FC236}">
                <a16:creationId xmlns:a16="http://schemas.microsoft.com/office/drawing/2014/main" id="{72B8FDDB-0E8A-AC42-89C2-E7014116D4A2}"/>
              </a:ext>
            </a:extLst>
          </p:cNvPr>
          <p:cNvCxnSpPr>
            <a:cxnSpLocks/>
          </p:cNvCxnSpPr>
          <p:nvPr/>
        </p:nvCxnSpPr>
        <p:spPr>
          <a:xfrm>
            <a:off x="125315" y="2796212"/>
            <a:ext cx="6235728"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1C0BE96-1B38-F84C-BCFF-E24CB07C45DB}"/>
              </a:ext>
            </a:extLst>
          </p:cNvPr>
          <p:cNvSpPr txBox="1"/>
          <p:nvPr/>
        </p:nvSpPr>
        <p:spPr>
          <a:xfrm>
            <a:off x="179733" y="4369412"/>
            <a:ext cx="3650145" cy="523220"/>
          </a:xfrm>
          <a:prstGeom prst="rect">
            <a:avLst/>
          </a:prstGeom>
          <a:noFill/>
        </p:spPr>
        <p:txBody>
          <a:bodyPr wrap="square" rtlCol="0">
            <a:spAutoFit/>
          </a:bodyPr>
          <a:lstStyle/>
          <a:p>
            <a:r>
              <a:rPr lang="en-US" dirty="0"/>
              <a:t>x = n = </a:t>
            </a:r>
            <a:r>
              <a:rPr lang="el-GR" dirty="0"/>
              <a:t>λ(1 + δ) </a:t>
            </a:r>
            <a:r>
              <a:rPr lang="en-US" dirty="0"/>
              <a:t>, where </a:t>
            </a:r>
            <a:r>
              <a:rPr lang="el-GR" dirty="0"/>
              <a:t>λ </a:t>
            </a:r>
            <a:r>
              <a:rPr lang="en-US" dirty="0"/>
              <a:t>&gt;&gt;</a:t>
            </a:r>
            <a:r>
              <a:rPr lang="el-GR" dirty="0"/>
              <a:t> 1 </a:t>
            </a:r>
            <a:r>
              <a:rPr lang="en-US" dirty="0"/>
              <a:t>and </a:t>
            </a:r>
            <a:r>
              <a:rPr lang="el-GR" dirty="0"/>
              <a:t>δ </a:t>
            </a:r>
            <a:r>
              <a:rPr lang="en-US" dirty="0"/>
              <a:t>&lt;&lt;</a:t>
            </a:r>
            <a:r>
              <a:rPr lang="el-GR" dirty="0"/>
              <a:t> 1</a:t>
            </a:r>
            <a:endParaRPr lang="en-US" dirty="0"/>
          </a:p>
          <a:p>
            <a:r>
              <a:rPr lang="en-US" dirty="0"/>
              <a:t>Using Stirling’s formula for n!</a:t>
            </a:r>
          </a:p>
        </p:txBody>
      </p:sp>
      <p:pic>
        <p:nvPicPr>
          <p:cNvPr id="25" name="Picture 24">
            <a:extLst>
              <a:ext uri="{FF2B5EF4-FFF2-40B4-BE49-F238E27FC236}">
                <a16:creationId xmlns:a16="http://schemas.microsoft.com/office/drawing/2014/main" id="{77CFF47C-DA4C-9B4C-A029-723392829DF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179733" y="4925197"/>
            <a:ext cx="3638140" cy="1192833"/>
          </a:xfrm>
          <a:prstGeom prst="rect">
            <a:avLst/>
          </a:prstGeom>
        </p:spPr>
      </p:pic>
      <p:pic>
        <p:nvPicPr>
          <p:cNvPr id="26" name="Picture 25">
            <a:extLst>
              <a:ext uri="{FF2B5EF4-FFF2-40B4-BE49-F238E27FC236}">
                <a16:creationId xmlns:a16="http://schemas.microsoft.com/office/drawing/2014/main" id="{1B9D464A-E0B2-DB4B-B4EB-81D4D9456BD8}"/>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195415" y="5506528"/>
            <a:ext cx="1091082" cy="638006"/>
          </a:xfrm>
          <a:prstGeom prst="rect">
            <a:avLst/>
          </a:prstGeom>
        </p:spPr>
      </p:pic>
      <p:pic>
        <p:nvPicPr>
          <p:cNvPr id="27" name="Picture 26">
            <a:extLst>
              <a:ext uri="{FF2B5EF4-FFF2-40B4-BE49-F238E27FC236}">
                <a16:creationId xmlns:a16="http://schemas.microsoft.com/office/drawing/2014/main" id="{B2897B31-D440-AA46-A607-560D43CBA10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452734" y="5491115"/>
            <a:ext cx="1446856" cy="653419"/>
          </a:xfrm>
          <a:prstGeom prst="rect">
            <a:avLst/>
          </a:prstGeom>
        </p:spPr>
      </p:pic>
      <p:cxnSp>
        <p:nvCxnSpPr>
          <p:cNvPr id="30" name="Straight Connector 29">
            <a:extLst>
              <a:ext uri="{FF2B5EF4-FFF2-40B4-BE49-F238E27FC236}">
                <a16:creationId xmlns:a16="http://schemas.microsoft.com/office/drawing/2014/main" id="{E08F8F51-8DE0-E14B-A468-7F52B6C8CFF1}"/>
              </a:ext>
            </a:extLst>
          </p:cNvPr>
          <p:cNvCxnSpPr/>
          <p:nvPr/>
        </p:nvCxnSpPr>
        <p:spPr>
          <a:xfrm>
            <a:off x="6559825" y="172279"/>
            <a:ext cx="0" cy="6453807"/>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34700F5-5240-724C-BC4A-F400D7DE440B}"/>
              </a:ext>
            </a:extLst>
          </p:cNvPr>
          <p:cNvSpPr txBox="1"/>
          <p:nvPr/>
        </p:nvSpPr>
        <p:spPr>
          <a:xfrm>
            <a:off x="7617160" y="3363728"/>
            <a:ext cx="4574840" cy="461665"/>
          </a:xfrm>
          <a:prstGeom prst="rect">
            <a:avLst/>
          </a:prstGeom>
          <a:noFill/>
        </p:spPr>
        <p:txBody>
          <a:bodyPr wrap="square" rtlCol="0">
            <a:spAutoFit/>
          </a:bodyPr>
          <a:lstStyle/>
          <a:p>
            <a:r>
              <a:rPr lang="en-US" sz="2000" b="1" i="1" dirty="0">
                <a:solidFill>
                  <a:srgbClr val="0070C0"/>
                </a:solidFill>
              </a:rPr>
              <a:t>1            </a:t>
            </a:r>
            <a:r>
              <a:rPr lang="en-US" sz="2400" b="1" i="1" dirty="0">
                <a:solidFill>
                  <a:srgbClr val="0070C0"/>
                </a:solidFill>
              </a:rPr>
              <a:t>e</a:t>
            </a:r>
            <a:r>
              <a:rPr lang="en-US" sz="2400" b="1" i="1" baseline="30000" dirty="0">
                <a:solidFill>
                  <a:srgbClr val="0070C0"/>
                </a:solidFill>
              </a:rPr>
              <a:t>-</a:t>
            </a:r>
            <a:r>
              <a:rPr lang="el-GR" sz="2400" b="1" i="1" baseline="30000" dirty="0">
                <a:solidFill>
                  <a:srgbClr val="0070C0"/>
                </a:solidFill>
              </a:rPr>
              <a:t>μ</a:t>
            </a:r>
            <a:r>
              <a:rPr lang="en-US" sz="2000" b="1" i="1" dirty="0">
                <a:solidFill>
                  <a:srgbClr val="0070C0"/>
                </a:solidFill>
              </a:rPr>
              <a:t>           1                Poisson</a:t>
            </a:r>
          </a:p>
        </p:txBody>
      </p:sp>
      <p:sp>
        <p:nvSpPr>
          <p:cNvPr id="2" name="Left Brace 1">
            <a:extLst>
              <a:ext uri="{FF2B5EF4-FFF2-40B4-BE49-F238E27FC236}">
                <a16:creationId xmlns:a16="http://schemas.microsoft.com/office/drawing/2014/main" id="{D9BCED62-18E9-CA48-8C1F-4BAFD2F54330}"/>
              </a:ext>
            </a:extLst>
          </p:cNvPr>
          <p:cNvSpPr/>
          <p:nvPr/>
        </p:nvSpPr>
        <p:spPr>
          <a:xfrm rot="16200000">
            <a:off x="7718143" y="2787458"/>
            <a:ext cx="232518" cy="8618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Left Brace 27">
            <a:extLst>
              <a:ext uri="{FF2B5EF4-FFF2-40B4-BE49-F238E27FC236}">
                <a16:creationId xmlns:a16="http://schemas.microsoft.com/office/drawing/2014/main" id="{63970104-17D6-F746-9807-C5BFA58D2502}"/>
              </a:ext>
            </a:extLst>
          </p:cNvPr>
          <p:cNvSpPr/>
          <p:nvPr/>
        </p:nvSpPr>
        <p:spPr>
          <a:xfrm rot="16200000">
            <a:off x="8754587" y="2765251"/>
            <a:ext cx="232518" cy="8618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e 28">
            <a:extLst>
              <a:ext uri="{FF2B5EF4-FFF2-40B4-BE49-F238E27FC236}">
                <a16:creationId xmlns:a16="http://schemas.microsoft.com/office/drawing/2014/main" id="{B903B5B3-8890-3C41-84E6-84EB1AB62E24}"/>
              </a:ext>
            </a:extLst>
          </p:cNvPr>
          <p:cNvSpPr/>
          <p:nvPr/>
        </p:nvSpPr>
        <p:spPr>
          <a:xfrm rot="16200000">
            <a:off x="9776531" y="2767934"/>
            <a:ext cx="232518" cy="8618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Left Brace 31">
            <a:extLst>
              <a:ext uri="{FF2B5EF4-FFF2-40B4-BE49-F238E27FC236}">
                <a16:creationId xmlns:a16="http://schemas.microsoft.com/office/drawing/2014/main" id="{AC6D8F91-AE16-E142-8620-7BC755E34F00}"/>
              </a:ext>
            </a:extLst>
          </p:cNvPr>
          <p:cNvSpPr/>
          <p:nvPr/>
        </p:nvSpPr>
        <p:spPr>
          <a:xfrm rot="16200000">
            <a:off x="11496539" y="2729714"/>
            <a:ext cx="232518" cy="86186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CFB1BB63-1263-CD46-B6AE-52B2D581B958}"/>
              </a:ext>
            </a:extLst>
          </p:cNvPr>
          <p:cNvCxnSpPr>
            <a:cxnSpLocks/>
          </p:cNvCxnSpPr>
          <p:nvPr/>
        </p:nvCxnSpPr>
        <p:spPr>
          <a:xfrm>
            <a:off x="6732105" y="3832708"/>
            <a:ext cx="5403213"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EBD3293-64FE-2645-930C-983CB36DB37D}"/>
              </a:ext>
            </a:extLst>
          </p:cNvPr>
          <p:cNvSpPr txBox="1"/>
          <p:nvPr/>
        </p:nvSpPr>
        <p:spPr>
          <a:xfrm>
            <a:off x="6688087" y="3909946"/>
            <a:ext cx="1858145" cy="400110"/>
          </a:xfrm>
          <a:prstGeom prst="rect">
            <a:avLst/>
          </a:prstGeom>
          <a:noFill/>
        </p:spPr>
        <p:txBody>
          <a:bodyPr wrap="square" rtlCol="0">
            <a:spAutoFit/>
          </a:bodyPr>
          <a:lstStyle/>
          <a:p>
            <a:r>
              <a:rPr lang="en-US" sz="2000" b="1" dirty="0"/>
              <a:t>Coin tossing</a:t>
            </a:r>
            <a:endParaRPr lang="en-US" dirty="0"/>
          </a:p>
        </p:txBody>
      </p:sp>
      <p:sp>
        <p:nvSpPr>
          <p:cNvPr id="15" name="TextBox 14">
            <a:extLst>
              <a:ext uri="{FF2B5EF4-FFF2-40B4-BE49-F238E27FC236}">
                <a16:creationId xmlns:a16="http://schemas.microsoft.com/office/drawing/2014/main" id="{A7BEC005-726A-9C46-8605-B42FFD6B9934}"/>
              </a:ext>
            </a:extLst>
          </p:cNvPr>
          <p:cNvSpPr txBox="1"/>
          <p:nvPr/>
        </p:nvSpPr>
        <p:spPr>
          <a:xfrm>
            <a:off x="6681190" y="4282221"/>
            <a:ext cx="4417140" cy="2462213"/>
          </a:xfrm>
          <a:prstGeom prst="rect">
            <a:avLst/>
          </a:prstGeom>
          <a:noFill/>
        </p:spPr>
        <p:txBody>
          <a:bodyPr wrap="square" rtlCol="0">
            <a:spAutoFit/>
          </a:bodyPr>
          <a:lstStyle/>
          <a:p>
            <a:r>
              <a:rPr lang="en-US" dirty="0"/>
              <a:t>We are tossing a fair coin: tail = 0, head = 1</a:t>
            </a:r>
          </a:p>
          <a:p>
            <a:r>
              <a:rPr lang="en-US" dirty="0"/>
              <a:t>p = (1-p) = 0.5</a:t>
            </a:r>
          </a:p>
          <a:p>
            <a:r>
              <a:rPr lang="en-US" dirty="0"/>
              <a:t>Expected </a:t>
            </a:r>
            <a:r>
              <a:rPr lang="el-GR" dirty="0"/>
              <a:t>μ</a:t>
            </a:r>
            <a:r>
              <a:rPr lang="en-US" dirty="0"/>
              <a:t> = p*N = N/2</a:t>
            </a:r>
          </a:p>
          <a:p>
            <a:r>
              <a:rPr lang="en-US" dirty="0"/>
              <a:t>For large N we approximate with Gauss</a:t>
            </a:r>
          </a:p>
          <a:p>
            <a:r>
              <a:rPr lang="en-US" dirty="0"/>
              <a:t>Variance </a:t>
            </a:r>
            <a:r>
              <a:rPr lang="el-GR" dirty="0"/>
              <a:t>σ</a:t>
            </a:r>
            <a:r>
              <a:rPr lang="en-US" baseline="30000" dirty="0"/>
              <a:t>2</a:t>
            </a:r>
            <a:r>
              <a:rPr lang="en-US" dirty="0"/>
              <a:t> = </a:t>
            </a:r>
            <a:r>
              <a:rPr lang="en-US" dirty="0" err="1"/>
              <a:t>Npq</a:t>
            </a:r>
            <a:r>
              <a:rPr lang="en-US" dirty="0"/>
              <a:t> = N/4</a:t>
            </a:r>
          </a:p>
          <a:p>
            <a:r>
              <a:rPr lang="en-US" dirty="0"/>
              <a:t>Standard error </a:t>
            </a:r>
            <a:r>
              <a:rPr lang="el-GR" dirty="0"/>
              <a:t>σ</a:t>
            </a:r>
            <a:r>
              <a:rPr lang="en-US" dirty="0"/>
              <a:t> = √ N / 2</a:t>
            </a:r>
          </a:p>
          <a:p>
            <a:r>
              <a:rPr lang="en-US" dirty="0"/>
              <a:t>Relative error </a:t>
            </a:r>
            <a:r>
              <a:rPr lang="el-GR" dirty="0"/>
              <a:t>σ </a:t>
            </a:r>
            <a:r>
              <a:rPr lang="en-US" dirty="0"/>
              <a:t>/ </a:t>
            </a:r>
            <a:r>
              <a:rPr lang="el-GR" dirty="0"/>
              <a:t>μ</a:t>
            </a:r>
            <a:r>
              <a:rPr lang="en-US" dirty="0"/>
              <a:t> = (√ N / 2) / (N/2) = 1/ √ N</a:t>
            </a:r>
          </a:p>
          <a:p>
            <a:r>
              <a:rPr lang="en-US" dirty="0"/>
              <a:t>So If we want error ~1%, we need to do N ~ 10,000</a:t>
            </a:r>
          </a:p>
          <a:p>
            <a:endParaRPr lang="en-US" dirty="0"/>
          </a:p>
          <a:p>
            <a:r>
              <a:rPr lang="en-US" dirty="0"/>
              <a:t>Also for </a:t>
            </a:r>
            <a:r>
              <a:rPr lang="en-US" b="1" i="1" dirty="0">
                <a:solidFill>
                  <a:srgbClr val="222222"/>
                </a:solidFill>
                <a:highlight>
                  <a:srgbClr val="FFFFFF"/>
                </a:highlight>
                <a:latin typeface="Times New Roman"/>
                <a:ea typeface="Times New Roman"/>
                <a:cs typeface="Times New Roman"/>
                <a:sym typeface="Times New Roman"/>
              </a:rPr>
              <a:t>χ</a:t>
            </a:r>
            <a:r>
              <a:rPr lang="en-US" b="1" baseline="30000" dirty="0">
                <a:solidFill>
                  <a:srgbClr val="222222"/>
                </a:solidFill>
                <a:highlight>
                  <a:srgbClr val="FFFFFF"/>
                </a:highlight>
                <a:latin typeface="Times New Roman"/>
                <a:ea typeface="Times New Roman"/>
                <a:cs typeface="Times New Roman"/>
                <a:sym typeface="Times New Roman"/>
              </a:rPr>
              <a:t>2 </a:t>
            </a:r>
            <a:r>
              <a:rPr lang="en-US" dirty="0">
                <a:sym typeface="Times New Roman"/>
              </a:rPr>
              <a:t>calculations:</a:t>
            </a:r>
            <a:endParaRPr lang="en-US" dirty="0"/>
          </a:p>
          <a:p>
            <a:r>
              <a:rPr lang="en-US" dirty="0"/>
              <a:t>       (x -</a:t>
            </a:r>
            <a:r>
              <a:rPr lang="el-GR" dirty="0"/>
              <a:t> μ</a:t>
            </a:r>
            <a:r>
              <a:rPr lang="en-US" dirty="0"/>
              <a:t>)</a:t>
            </a:r>
            <a:r>
              <a:rPr lang="en-US" baseline="30000" dirty="0"/>
              <a:t>2 </a:t>
            </a:r>
            <a:r>
              <a:rPr lang="en-US" dirty="0"/>
              <a:t>/</a:t>
            </a:r>
            <a:r>
              <a:rPr lang="el-GR" dirty="0"/>
              <a:t> μ</a:t>
            </a:r>
            <a:r>
              <a:rPr lang="en-US" dirty="0"/>
              <a:t> --&gt; </a:t>
            </a:r>
            <a:r>
              <a:rPr lang="el-GR" dirty="0"/>
              <a:t>σ</a:t>
            </a:r>
            <a:r>
              <a:rPr lang="en-US" baseline="30000" dirty="0"/>
              <a:t>2</a:t>
            </a:r>
            <a:r>
              <a:rPr lang="en-US" dirty="0"/>
              <a:t> /</a:t>
            </a:r>
            <a:r>
              <a:rPr lang="el-GR" dirty="0"/>
              <a:t> μ</a:t>
            </a:r>
            <a:r>
              <a:rPr lang="en-US" dirty="0"/>
              <a:t> = (N/4) / (N/2) = ½ = </a:t>
            </a:r>
            <a:r>
              <a:rPr lang="en-US" dirty="0" err="1"/>
              <a:t>const</a:t>
            </a:r>
            <a:endParaRPr lang="en-US" dirty="0"/>
          </a:p>
        </p:txBody>
      </p:sp>
    </p:spTree>
    <p:extLst>
      <p:ext uri="{BB962C8B-B14F-4D97-AF65-F5344CB8AC3E}">
        <p14:creationId xmlns:p14="http://schemas.microsoft.com/office/powerpoint/2010/main" val="23455238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86F21A-CB29-0042-882A-D14DA829B25A}"/>
              </a:ext>
            </a:extLst>
          </p:cNvPr>
          <p:cNvSpPr/>
          <p:nvPr/>
        </p:nvSpPr>
        <p:spPr>
          <a:xfrm>
            <a:off x="111511" y="584051"/>
            <a:ext cx="4553253" cy="738664"/>
          </a:xfrm>
          <a:prstGeom prst="rect">
            <a:avLst/>
          </a:prstGeom>
          <a:noFill/>
        </p:spPr>
        <p:txBody>
          <a:bodyPr wrap="square" rtlCol="0">
            <a:spAutoFit/>
          </a:bodyPr>
          <a:lstStyle/>
          <a:p>
            <a:r>
              <a:rPr lang="en-US" b="1" dirty="0">
                <a:solidFill>
                  <a:srgbClr val="FF0000"/>
                </a:solidFill>
              </a:rPr>
              <a:t>Gamma function </a:t>
            </a:r>
            <a:r>
              <a:rPr lang="en-US" dirty="0"/>
              <a:t>– an extension of a </a:t>
            </a:r>
            <a:r>
              <a:rPr lang="en-US" b="1" dirty="0">
                <a:solidFill>
                  <a:srgbClr val="FF0000"/>
                </a:solidFill>
              </a:rPr>
              <a:t>factorial</a:t>
            </a:r>
            <a:r>
              <a:rPr lang="en-US" dirty="0"/>
              <a:t>.</a:t>
            </a:r>
          </a:p>
          <a:p>
            <a:r>
              <a:rPr lang="en-US" dirty="0"/>
              <a:t>It is a smooth curve that connects the points (x, y) </a:t>
            </a:r>
          </a:p>
          <a:p>
            <a:r>
              <a:rPr lang="en-US" dirty="0"/>
              <a:t>given by y = (x − 1)!  at the positive integer values for x.</a:t>
            </a:r>
          </a:p>
        </p:txBody>
      </p:sp>
      <p:pic>
        <p:nvPicPr>
          <p:cNvPr id="16386" name="Picture 2" descr="https://lh4.googleusercontent.com/wizSwISrq5YrjAKxk99DSM4c0vjcD3coL6LNFEIeG5hVDn2PHy3i5B80iBBvQFqRk1vDerbYuryICAbgGIsF0ifyr2yODWWPsyah0_-c_DEpFn6tycFv_Ib01Q6eDvXJw4XF5fNe7fGBk5dgLw">
            <a:extLst>
              <a:ext uri="{FF2B5EF4-FFF2-40B4-BE49-F238E27FC236}">
                <a16:creationId xmlns:a16="http://schemas.microsoft.com/office/drawing/2014/main" id="{7F9084F9-CA9D-C04B-A9B3-CF423AA28C2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44048" y="1316167"/>
            <a:ext cx="1790700" cy="4699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30708BA-0345-9640-AD59-7B6FADF1515D}"/>
              </a:ext>
            </a:extLst>
          </p:cNvPr>
          <p:cNvSpPr/>
          <p:nvPr/>
        </p:nvSpPr>
        <p:spPr>
          <a:xfrm>
            <a:off x="6440558" y="93805"/>
            <a:ext cx="5751442" cy="954107"/>
          </a:xfrm>
          <a:prstGeom prst="rect">
            <a:avLst/>
          </a:prstGeom>
          <a:noFill/>
        </p:spPr>
        <p:txBody>
          <a:bodyPr wrap="square" rtlCol="0">
            <a:spAutoFit/>
          </a:bodyPr>
          <a:lstStyle/>
          <a:p>
            <a:r>
              <a:rPr lang="en-US" b="1" dirty="0">
                <a:solidFill>
                  <a:srgbClr val="FF0000"/>
                </a:solidFill>
              </a:rPr>
              <a:t>Gamma distribution: </a:t>
            </a:r>
            <a:r>
              <a:rPr lang="en-US" b="1" dirty="0">
                <a:solidFill>
                  <a:srgbClr val="00B050"/>
                </a:solidFill>
              </a:rPr>
              <a:t>time required</a:t>
            </a:r>
            <a:r>
              <a:rPr lang="en-US" dirty="0"/>
              <a:t> for </a:t>
            </a:r>
            <a:r>
              <a:rPr lang="en-US" b="1" dirty="0">
                <a:solidFill>
                  <a:srgbClr val="FF0000"/>
                </a:solidFill>
              </a:rPr>
              <a:t>"k"</a:t>
            </a:r>
            <a:r>
              <a:rPr lang="en-US" dirty="0"/>
              <a:t> events to occur in a Poisson process with mean arrival time of </a:t>
            </a:r>
            <a:r>
              <a:rPr lang="en-US" b="1" dirty="0">
                <a:solidFill>
                  <a:srgbClr val="FF0000"/>
                </a:solidFill>
              </a:rPr>
              <a:t>"</a:t>
            </a:r>
            <a:r>
              <a:rPr lang="el-GR" b="1" dirty="0">
                <a:solidFill>
                  <a:srgbClr val="FF0000"/>
                </a:solidFill>
              </a:rPr>
              <a:t>θ</a:t>
            </a:r>
            <a:r>
              <a:rPr lang="en-US" b="1" dirty="0">
                <a:solidFill>
                  <a:srgbClr val="FF0000"/>
                </a:solidFill>
              </a:rPr>
              <a:t>"</a:t>
            </a:r>
            <a:r>
              <a:rPr lang="en-US" dirty="0"/>
              <a:t>.  </a:t>
            </a:r>
            <a:br>
              <a:rPr lang="en-US" dirty="0"/>
            </a:br>
            <a:r>
              <a:rPr lang="en-US" b="1" dirty="0">
                <a:solidFill>
                  <a:srgbClr val="00B050"/>
                </a:solidFill>
              </a:rPr>
              <a:t>Example</a:t>
            </a:r>
            <a:r>
              <a:rPr lang="en-US" dirty="0"/>
              <a:t>: if cars are passing by every 10 seconds, how long will you wait on average to count 10 cars?</a:t>
            </a:r>
          </a:p>
        </p:txBody>
      </p:sp>
      <p:pic>
        <p:nvPicPr>
          <p:cNvPr id="16390" name="Picture 6" descr="https://lh5.googleusercontent.com/SzrkvqC0_2mGcXSewjkIrl1yWYmeM9WuOX_KKRM8EGtVYuGbSgytKW_sr08aiU9G4cNwbxt6iZqFjXXvhjbrrZ5v-D_F9buC-zgr3-yTJ2B2J82065BNEBi5m87e-VP2Zr50lyaZ-abuByHJpQ">
            <a:extLst>
              <a:ext uri="{FF2B5EF4-FFF2-40B4-BE49-F238E27FC236}">
                <a16:creationId xmlns:a16="http://schemas.microsoft.com/office/drawing/2014/main" id="{EC044D0D-08BF-0443-B54B-2BF9F647B71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726075" y="3914059"/>
            <a:ext cx="3765418" cy="295936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6B7ED58-3A46-754F-B186-18385C17B648}"/>
              </a:ext>
            </a:extLst>
          </p:cNvPr>
          <p:cNvSpPr txBox="1"/>
          <p:nvPr/>
        </p:nvSpPr>
        <p:spPr>
          <a:xfrm>
            <a:off x="-51103" y="-12839"/>
            <a:ext cx="4897810" cy="461665"/>
          </a:xfrm>
          <a:prstGeom prst="rect">
            <a:avLst/>
          </a:prstGeom>
          <a:noFill/>
        </p:spPr>
        <p:txBody>
          <a:bodyPr wrap="square" rtlCol="0">
            <a:spAutoFit/>
          </a:bodyPr>
          <a:lstStyle/>
          <a:p>
            <a:r>
              <a:rPr lang="en-US" sz="2400" b="1" dirty="0"/>
              <a:t>Gamma Function &amp; Distribution</a:t>
            </a:r>
          </a:p>
        </p:txBody>
      </p:sp>
      <p:pic>
        <p:nvPicPr>
          <p:cNvPr id="6" name="Picture 5">
            <a:extLst>
              <a:ext uri="{FF2B5EF4-FFF2-40B4-BE49-F238E27FC236}">
                <a16:creationId xmlns:a16="http://schemas.microsoft.com/office/drawing/2014/main" id="{427552C6-20B8-674E-8991-1CF03F9D02B7}"/>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2667" y="3176195"/>
            <a:ext cx="1742643" cy="1379721"/>
          </a:xfrm>
          <a:prstGeom prst="rect">
            <a:avLst/>
          </a:prstGeom>
        </p:spPr>
      </p:pic>
      <p:pic>
        <p:nvPicPr>
          <p:cNvPr id="7" name="Picture 6">
            <a:extLst>
              <a:ext uri="{FF2B5EF4-FFF2-40B4-BE49-F238E27FC236}">
                <a16:creationId xmlns:a16="http://schemas.microsoft.com/office/drawing/2014/main" id="{F73F85B1-E95D-7546-AA9C-15191473B0A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32798" y="2426069"/>
            <a:ext cx="4013200" cy="762000"/>
          </a:xfrm>
          <a:prstGeom prst="rect">
            <a:avLst/>
          </a:prstGeom>
        </p:spPr>
      </p:pic>
      <p:sp>
        <p:nvSpPr>
          <p:cNvPr id="8" name="TextBox 7">
            <a:extLst>
              <a:ext uri="{FF2B5EF4-FFF2-40B4-BE49-F238E27FC236}">
                <a16:creationId xmlns:a16="http://schemas.microsoft.com/office/drawing/2014/main" id="{6789F54B-56BD-734E-BA23-0BB58108906B}"/>
              </a:ext>
            </a:extLst>
          </p:cNvPr>
          <p:cNvSpPr txBox="1"/>
          <p:nvPr/>
        </p:nvSpPr>
        <p:spPr>
          <a:xfrm>
            <a:off x="4612477" y="1678536"/>
            <a:ext cx="1643270" cy="523220"/>
          </a:xfrm>
          <a:prstGeom prst="rect">
            <a:avLst/>
          </a:prstGeom>
          <a:noFill/>
        </p:spPr>
        <p:txBody>
          <a:bodyPr wrap="square" rtlCol="0">
            <a:spAutoFit/>
          </a:bodyPr>
          <a:lstStyle/>
          <a:p>
            <a:pPr algn="ctr"/>
            <a:r>
              <a:rPr lang="en-US" dirty="0"/>
              <a:t>Daniel Bernoulli</a:t>
            </a:r>
          </a:p>
          <a:p>
            <a:pPr algn="ctr"/>
            <a:r>
              <a:rPr lang="en-US" dirty="0"/>
              <a:t>(1700 - 1782)</a:t>
            </a:r>
          </a:p>
        </p:txBody>
      </p:sp>
      <p:pic>
        <p:nvPicPr>
          <p:cNvPr id="10" name="Picture 9">
            <a:extLst>
              <a:ext uri="{FF2B5EF4-FFF2-40B4-BE49-F238E27FC236}">
                <a16:creationId xmlns:a16="http://schemas.microsoft.com/office/drawing/2014/main" id="{9DC1A1AC-E3CE-F840-BC4F-D1350128BB3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938423" y="203972"/>
            <a:ext cx="1130715" cy="1375159"/>
          </a:xfrm>
          <a:prstGeom prst="rect">
            <a:avLst/>
          </a:prstGeom>
        </p:spPr>
      </p:pic>
      <p:sp>
        <p:nvSpPr>
          <p:cNvPr id="12" name="TextBox 11">
            <a:extLst>
              <a:ext uri="{FF2B5EF4-FFF2-40B4-BE49-F238E27FC236}">
                <a16:creationId xmlns:a16="http://schemas.microsoft.com/office/drawing/2014/main" id="{D4FBAC49-5D18-3A43-AF2B-5209AD5BD95E}"/>
              </a:ext>
            </a:extLst>
          </p:cNvPr>
          <p:cNvSpPr txBox="1"/>
          <p:nvPr/>
        </p:nvSpPr>
        <p:spPr>
          <a:xfrm>
            <a:off x="111512" y="1695560"/>
            <a:ext cx="4447236" cy="738664"/>
          </a:xfrm>
          <a:prstGeom prst="rect">
            <a:avLst/>
          </a:prstGeom>
          <a:noFill/>
        </p:spPr>
        <p:txBody>
          <a:bodyPr wrap="square" rtlCol="0">
            <a:spAutoFit/>
          </a:bodyPr>
          <a:lstStyle/>
          <a:p>
            <a:r>
              <a:rPr lang="en-US" dirty="0"/>
              <a:t>Derived by Daniel Bernoulli and Leonhard Euler.</a:t>
            </a:r>
          </a:p>
          <a:p>
            <a:r>
              <a:rPr lang="en-US" dirty="0"/>
              <a:t>For complex numbers with a positive real part the gamma function is defined via the integral.</a:t>
            </a:r>
          </a:p>
        </p:txBody>
      </p:sp>
      <p:sp>
        <p:nvSpPr>
          <p:cNvPr id="13" name="TextBox 12">
            <a:extLst>
              <a:ext uri="{FF2B5EF4-FFF2-40B4-BE49-F238E27FC236}">
                <a16:creationId xmlns:a16="http://schemas.microsoft.com/office/drawing/2014/main" id="{616430E0-F77C-3C45-AEBF-789B60E36929}"/>
              </a:ext>
            </a:extLst>
          </p:cNvPr>
          <p:cNvSpPr txBox="1"/>
          <p:nvPr/>
        </p:nvSpPr>
        <p:spPr>
          <a:xfrm>
            <a:off x="111512" y="4866089"/>
            <a:ext cx="1908358" cy="1169551"/>
          </a:xfrm>
          <a:prstGeom prst="rect">
            <a:avLst/>
          </a:prstGeom>
          <a:noFill/>
        </p:spPr>
        <p:txBody>
          <a:bodyPr wrap="square" rtlCol="0">
            <a:spAutoFit/>
          </a:bodyPr>
          <a:lstStyle/>
          <a:p>
            <a:r>
              <a:rPr lang="en-US" dirty="0"/>
              <a:t>The gamma function then is defined as the analytic continuation of this integral function.</a:t>
            </a:r>
          </a:p>
        </p:txBody>
      </p:sp>
      <p:sp>
        <p:nvSpPr>
          <p:cNvPr id="2" name="TextBox 1">
            <a:extLst>
              <a:ext uri="{FF2B5EF4-FFF2-40B4-BE49-F238E27FC236}">
                <a16:creationId xmlns:a16="http://schemas.microsoft.com/office/drawing/2014/main" id="{095A9942-61FE-1D4E-B191-61982DFCAC88}"/>
              </a:ext>
            </a:extLst>
          </p:cNvPr>
          <p:cNvSpPr txBox="1"/>
          <p:nvPr/>
        </p:nvSpPr>
        <p:spPr>
          <a:xfrm>
            <a:off x="7027781" y="1981652"/>
            <a:ext cx="2107096" cy="830997"/>
          </a:xfrm>
          <a:prstGeom prst="rect">
            <a:avLst/>
          </a:prstGeom>
          <a:noFill/>
        </p:spPr>
        <p:txBody>
          <a:bodyPr wrap="square" rtlCol="0">
            <a:spAutoFit/>
          </a:bodyPr>
          <a:lstStyle/>
          <a:p>
            <a:r>
              <a:rPr lang="en-US" sz="1200" dirty="0"/>
              <a:t>k&gt;0 : shape parameter</a:t>
            </a:r>
          </a:p>
          <a:p>
            <a:r>
              <a:rPr lang="el-GR" sz="1200" dirty="0"/>
              <a:t>θ</a:t>
            </a:r>
            <a:r>
              <a:rPr lang="en-US" sz="1200" dirty="0"/>
              <a:t>&gt;0 : scale parameter</a:t>
            </a:r>
          </a:p>
          <a:p>
            <a:r>
              <a:rPr lang="en-US" sz="1200" dirty="0"/>
              <a:t>k</a:t>
            </a:r>
            <a:r>
              <a:rPr lang="el-GR" sz="1200" dirty="0"/>
              <a:t>θ</a:t>
            </a:r>
            <a:r>
              <a:rPr lang="en-US" sz="1200" dirty="0"/>
              <a:t> = mean value</a:t>
            </a:r>
          </a:p>
          <a:p>
            <a:r>
              <a:rPr lang="en-US" sz="1200" dirty="0"/>
              <a:t>k</a:t>
            </a:r>
            <a:r>
              <a:rPr lang="el-GR" sz="1200" dirty="0"/>
              <a:t>θ</a:t>
            </a:r>
            <a:r>
              <a:rPr lang="en-US" sz="1200" baseline="30000" dirty="0"/>
              <a:t>2</a:t>
            </a:r>
            <a:r>
              <a:rPr lang="en-US" sz="1200" dirty="0"/>
              <a:t> = variance</a:t>
            </a:r>
          </a:p>
        </p:txBody>
      </p:sp>
      <p:sp>
        <p:nvSpPr>
          <p:cNvPr id="3" name="TextBox 2">
            <a:extLst>
              <a:ext uri="{FF2B5EF4-FFF2-40B4-BE49-F238E27FC236}">
                <a16:creationId xmlns:a16="http://schemas.microsoft.com/office/drawing/2014/main" id="{2039524A-5C02-534E-8453-9D85F9F28978}"/>
              </a:ext>
            </a:extLst>
          </p:cNvPr>
          <p:cNvSpPr txBox="1"/>
          <p:nvPr/>
        </p:nvSpPr>
        <p:spPr>
          <a:xfrm>
            <a:off x="7028312" y="2903290"/>
            <a:ext cx="5163688" cy="1015663"/>
          </a:xfrm>
          <a:prstGeom prst="rect">
            <a:avLst/>
          </a:prstGeom>
          <a:noFill/>
        </p:spPr>
        <p:txBody>
          <a:bodyPr wrap="square" rtlCol="0">
            <a:spAutoFit/>
          </a:bodyPr>
          <a:lstStyle/>
          <a:p>
            <a:r>
              <a:rPr lang="en-US" sz="1200" dirty="0"/>
              <a:t>The exponential, Erlang (k=positive in), and chi-squared distributions are special cases of the gamma distribution.</a:t>
            </a:r>
            <a:br>
              <a:rPr lang="en-US" sz="1200" dirty="0"/>
            </a:br>
            <a:r>
              <a:rPr lang="en-US" sz="1200" dirty="0"/>
              <a:t>k = 1 : exponential distribution</a:t>
            </a:r>
          </a:p>
          <a:p>
            <a:r>
              <a:rPr lang="en-US" sz="1200" dirty="0"/>
              <a:t>k &gt; 1 : unimodal with mode at (k-1)*</a:t>
            </a:r>
            <a:r>
              <a:rPr lang="el-GR" sz="1200" dirty="0"/>
              <a:t> θ</a:t>
            </a:r>
            <a:endParaRPr lang="en-US" sz="1200" dirty="0"/>
          </a:p>
          <a:p>
            <a:r>
              <a:rPr lang="en-US" sz="1200" dirty="0"/>
              <a:t>k </a:t>
            </a:r>
            <a:r>
              <a:rPr lang="el-GR" sz="1200" dirty="0"/>
              <a:t>→∞ , </a:t>
            </a:r>
            <a:r>
              <a:rPr lang="en-US" sz="1200" dirty="0"/>
              <a:t>the gamma distribution approaches a normal distribution in shape.</a:t>
            </a:r>
          </a:p>
        </p:txBody>
      </p:sp>
      <p:pic>
        <p:nvPicPr>
          <p:cNvPr id="14" name="Picture 13">
            <a:extLst>
              <a:ext uri="{FF2B5EF4-FFF2-40B4-BE49-F238E27FC236}">
                <a16:creationId xmlns:a16="http://schemas.microsoft.com/office/drawing/2014/main" id="{00485E1C-F84E-CC41-8B36-816454C6CF1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27781" y="1045388"/>
            <a:ext cx="4572000" cy="939800"/>
          </a:xfrm>
          <a:prstGeom prst="rect">
            <a:avLst/>
          </a:prstGeom>
        </p:spPr>
      </p:pic>
      <p:sp>
        <p:nvSpPr>
          <p:cNvPr id="18" name="TextBox 17">
            <a:extLst>
              <a:ext uri="{FF2B5EF4-FFF2-40B4-BE49-F238E27FC236}">
                <a16:creationId xmlns:a16="http://schemas.microsoft.com/office/drawing/2014/main" id="{DC933C8B-8941-FC44-B34B-4D9A7D218A5F}"/>
              </a:ext>
            </a:extLst>
          </p:cNvPr>
          <p:cNvSpPr txBox="1"/>
          <p:nvPr/>
        </p:nvSpPr>
        <p:spPr>
          <a:xfrm>
            <a:off x="9492685" y="1981652"/>
            <a:ext cx="2107096" cy="830997"/>
          </a:xfrm>
          <a:prstGeom prst="rect">
            <a:avLst/>
          </a:prstGeom>
          <a:noFill/>
        </p:spPr>
        <p:txBody>
          <a:bodyPr wrap="square" rtlCol="0">
            <a:spAutoFit/>
          </a:bodyPr>
          <a:lstStyle/>
          <a:p>
            <a:r>
              <a:rPr lang="el-GR" sz="1200" i="1" dirty="0"/>
              <a:t>α</a:t>
            </a:r>
            <a:r>
              <a:rPr lang="el-GR" sz="1200" dirty="0"/>
              <a:t> = </a:t>
            </a:r>
            <a:r>
              <a:rPr lang="en-US" sz="1200" i="1" dirty="0"/>
              <a:t>k : </a:t>
            </a:r>
            <a:r>
              <a:rPr lang="en-US" sz="1200" dirty="0"/>
              <a:t>shape parameter</a:t>
            </a:r>
          </a:p>
          <a:p>
            <a:r>
              <a:rPr lang="el-GR" sz="1200" i="1" dirty="0"/>
              <a:t>β</a:t>
            </a:r>
            <a:r>
              <a:rPr lang="el-GR" sz="1200" dirty="0"/>
              <a:t> = 1/</a:t>
            </a:r>
            <a:r>
              <a:rPr lang="el-GR" sz="1200" i="1" dirty="0"/>
              <a:t>θ</a:t>
            </a:r>
            <a:r>
              <a:rPr lang="en-US" sz="1200" i="1" dirty="0"/>
              <a:t> </a:t>
            </a:r>
            <a:r>
              <a:rPr lang="en-US" sz="1200" dirty="0"/>
              <a:t>: rate parameter</a:t>
            </a:r>
          </a:p>
          <a:p>
            <a:r>
              <a:rPr lang="el-GR" sz="1200" i="1" dirty="0"/>
              <a:t>α </a:t>
            </a:r>
            <a:r>
              <a:rPr lang="en-US" sz="1200" i="1" dirty="0"/>
              <a:t>/ </a:t>
            </a:r>
            <a:r>
              <a:rPr lang="el-GR" sz="1200" i="1" dirty="0"/>
              <a:t>β </a:t>
            </a:r>
            <a:r>
              <a:rPr lang="en-US" sz="1200" dirty="0"/>
              <a:t>= mean value</a:t>
            </a:r>
          </a:p>
          <a:p>
            <a:r>
              <a:rPr lang="el-GR" sz="1200" i="1" dirty="0"/>
              <a:t>α </a:t>
            </a:r>
            <a:r>
              <a:rPr lang="en-US" sz="1200" i="1" dirty="0"/>
              <a:t>/ </a:t>
            </a:r>
            <a:r>
              <a:rPr lang="el-GR" sz="1200" i="1" dirty="0"/>
              <a:t>β</a:t>
            </a:r>
            <a:r>
              <a:rPr lang="en-US" sz="1200" baseline="30000" dirty="0"/>
              <a:t>2</a:t>
            </a:r>
            <a:r>
              <a:rPr lang="en-US" sz="1200" dirty="0"/>
              <a:t> = variance</a:t>
            </a:r>
          </a:p>
        </p:txBody>
      </p:sp>
      <p:pic>
        <p:nvPicPr>
          <p:cNvPr id="15" name="Picture 14">
            <a:extLst>
              <a:ext uri="{FF2B5EF4-FFF2-40B4-BE49-F238E27FC236}">
                <a16:creationId xmlns:a16="http://schemas.microsoft.com/office/drawing/2014/main" id="{27256CBA-A42D-6748-A115-2CCF2DF84255}"/>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5034763" y="2279905"/>
            <a:ext cx="964876" cy="1338612"/>
          </a:xfrm>
          <a:prstGeom prst="rect">
            <a:avLst/>
          </a:prstGeom>
        </p:spPr>
      </p:pic>
      <p:sp>
        <p:nvSpPr>
          <p:cNvPr id="19" name="TextBox 18">
            <a:extLst>
              <a:ext uri="{FF2B5EF4-FFF2-40B4-BE49-F238E27FC236}">
                <a16:creationId xmlns:a16="http://schemas.microsoft.com/office/drawing/2014/main" id="{ADB8DC8A-13EA-B541-A4A6-BD66CFE1A6FE}"/>
              </a:ext>
            </a:extLst>
          </p:cNvPr>
          <p:cNvSpPr txBox="1"/>
          <p:nvPr/>
        </p:nvSpPr>
        <p:spPr>
          <a:xfrm>
            <a:off x="4558748" y="3729398"/>
            <a:ext cx="1643270" cy="523220"/>
          </a:xfrm>
          <a:prstGeom prst="rect">
            <a:avLst/>
          </a:prstGeom>
          <a:noFill/>
        </p:spPr>
        <p:txBody>
          <a:bodyPr wrap="square" rtlCol="0">
            <a:spAutoFit/>
          </a:bodyPr>
          <a:lstStyle/>
          <a:p>
            <a:pPr algn="ctr"/>
            <a:r>
              <a:rPr lang="en-US" dirty="0"/>
              <a:t>Leonhard Euler</a:t>
            </a:r>
          </a:p>
          <a:p>
            <a:pPr algn="ctr"/>
            <a:r>
              <a:rPr lang="en-US" dirty="0"/>
              <a:t>(1707 - 1783)</a:t>
            </a:r>
          </a:p>
        </p:txBody>
      </p:sp>
      <p:pic>
        <p:nvPicPr>
          <p:cNvPr id="16" name="Picture 15">
            <a:extLst>
              <a:ext uri="{FF2B5EF4-FFF2-40B4-BE49-F238E27FC236}">
                <a16:creationId xmlns:a16="http://schemas.microsoft.com/office/drawing/2014/main" id="{249ED58B-1AAD-B143-A55B-23817FB7AB2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2139398" y="5023538"/>
            <a:ext cx="2251326" cy="1849885"/>
          </a:xfrm>
          <a:prstGeom prst="rect">
            <a:avLst/>
          </a:prstGeom>
        </p:spPr>
      </p:pic>
      <p:pic>
        <p:nvPicPr>
          <p:cNvPr id="17" name="Picture 16">
            <a:extLst>
              <a:ext uri="{FF2B5EF4-FFF2-40B4-BE49-F238E27FC236}">
                <a16:creationId xmlns:a16="http://schemas.microsoft.com/office/drawing/2014/main" id="{58704143-7E59-DE4A-BEB6-5B9F75BCB32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639236" y="5023537"/>
            <a:ext cx="2278451" cy="1849885"/>
          </a:xfrm>
          <a:prstGeom prst="rect">
            <a:avLst/>
          </a:prstGeom>
        </p:spPr>
      </p:pic>
      <p:sp>
        <p:nvSpPr>
          <p:cNvPr id="22" name="TextBox 21">
            <a:extLst>
              <a:ext uri="{FF2B5EF4-FFF2-40B4-BE49-F238E27FC236}">
                <a16:creationId xmlns:a16="http://schemas.microsoft.com/office/drawing/2014/main" id="{084C641C-65CD-9243-8A30-744241A9BF32}"/>
              </a:ext>
            </a:extLst>
          </p:cNvPr>
          <p:cNvSpPr txBox="1"/>
          <p:nvPr/>
        </p:nvSpPr>
        <p:spPr>
          <a:xfrm>
            <a:off x="2419337" y="4435641"/>
            <a:ext cx="1643270" cy="307777"/>
          </a:xfrm>
          <a:prstGeom prst="rect">
            <a:avLst/>
          </a:prstGeom>
          <a:noFill/>
        </p:spPr>
        <p:txBody>
          <a:bodyPr wrap="square" rtlCol="0">
            <a:spAutoFit/>
          </a:bodyPr>
          <a:lstStyle/>
          <a:p>
            <a:pPr algn="ctr"/>
            <a:r>
              <a:rPr lang="en-US" dirty="0">
                <a:solidFill>
                  <a:srgbClr val="FF0000"/>
                </a:solidFill>
              </a:rPr>
              <a:t>Real Part of </a:t>
            </a:r>
            <a:r>
              <a:rPr lang="el-GR" b="1" dirty="0">
                <a:solidFill>
                  <a:srgbClr val="FF0000"/>
                </a:solidFill>
              </a:rPr>
              <a:t>Γ</a:t>
            </a:r>
            <a:endParaRPr lang="en-US" b="1" dirty="0">
              <a:solidFill>
                <a:srgbClr val="FF0000"/>
              </a:solidFill>
            </a:endParaRPr>
          </a:p>
        </p:txBody>
      </p:sp>
      <p:sp>
        <p:nvSpPr>
          <p:cNvPr id="23" name="TextBox 22">
            <a:extLst>
              <a:ext uri="{FF2B5EF4-FFF2-40B4-BE49-F238E27FC236}">
                <a16:creationId xmlns:a16="http://schemas.microsoft.com/office/drawing/2014/main" id="{CBC4065A-0055-6740-82DD-0405EEE79249}"/>
              </a:ext>
            </a:extLst>
          </p:cNvPr>
          <p:cNvSpPr txBox="1"/>
          <p:nvPr/>
        </p:nvSpPr>
        <p:spPr>
          <a:xfrm>
            <a:off x="4813890" y="4435642"/>
            <a:ext cx="1805274" cy="307777"/>
          </a:xfrm>
          <a:prstGeom prst="rect">
            <a:avLst/>
          </a:prstGeom>
          <a:noFill/>
        </p:spPr>
        <p:txBody>
          <a:bodyPr wrap="square" rtlCol="0">
            <a:spAutoFit/>
          </a:bodyPr>
          <a:lstStyle/>
          <a:p>
            <a:pPr algn="ctr"/>
            <a:r>
              <a:rPr lang="en-US" dirty="0">
                <a:solidFill>
                  <a:srgbClr val="FF0000"/>
                </a:solidFill>
              </a:rPr>
              <a:t>Imaginary Part of </a:t>
            </a:r>
            <a:r>
              <a:rPr lang="el-GR" b="1" dirty="0">
                <a:solidFill>
                  <a:srgbClr val="FF0000"/>
                </a:solidFill>
              </a:rPr>
              <a:t>Γ</a:t>
            </a:r>
            <a:endParaRPr lang="en-US" b="1" dirty="0">
              <a:solidFill>
                <a:srgbClr val="FF0000"/>
              </a:solidFill>
            </a:endParaRPr>
          </a:p>
        </p:txBody>
      </p:sp>
    </p:spTree>
    <p:extLst>
      <p:ext uri="{BB962C8B-B14F-4D97-AF65-F5344CB8AC3E}">
        <p14:creationId xmlns:p14="http://schemas.microsoft.com/office/powerpoint/2010/main" val="15784122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2933</TotalTime>
  <Words>2947</Words>
  <Application>Microsoft Macintosh PowerPoint</Application>
  <PresentationFormat>Widescreen</PresentationFormat>
  <Paragraphs>319</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Calibri</vt:lpstr>
      <vt:lpstr>Consolas</vt:lpstr>
      <vt:lpstr>Menlo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Lev Selector</cp:lastModifiedBy>
  <cp:revision>285</cp:revision>
  <cp:lastPrinted>2021-01-11T03:40:02Z</cp:lastPrinted>
  <dcterms:modified xsi:type="dcterms:W3CDTF">2022-05-13T22:08:25Z</dcterms:modified>
</cp:coreProperties>
</file>